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0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lf Meile" initials="R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E5"/>
    <a:srgbClr val="99CC00"/>
    <a:srgbClr val="638600"/>
    <a:srgbClr val="D1EFD4"/>
    <a:srgbClr val="4D4D4D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8" autoAdjust="0"/>
    <p:restoredTop sz="99399" autoAdjust="0"/>
  </p:normalViewPr>
  <p:slideViewPr>
    <p:cSldViewPr snapToObjects="1" showGuides="1">
      <p:cViewPr varScale="1">
        <p:scale>
          <a:sx n="92" d="100"/>
          <a:sy n="92" d="100"/>
        </p:scale>
        <p:origin x="876" y="68"/>
      </p:cViewPr>
      <p:guideLst>
        <p:guide orient="horz" pos="2570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102" d="100"/>
          <a:sy n="102" d="100"/>
        </p:scale>
        <p:origin x="-2550" y="-90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6A271-13B6-4145-A671-B6E4497DD11B}" type="datetimeFigureOut">
              <a:rPr lang="de-CH" smtClean="0"/>
              <a:t>15.10.2020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C941C-90CD-4D4C-B12D-474E5EF163BE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878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C941C-90CD-4D4C-B12D-474E5EF163BE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1092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07C84-3AC5-4B92-B5A4-8128A870DA16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4D844-2447-4AE2-9FA0-0BFCC179E907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908E7-4D90-4ADC-976B-ABEDA1265F79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6F3FD-5CCF-4291-9A3C-BC52E7B5E818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201F3-8CDA-42A4-9FB7-CB615DD1370B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37D8E-EC81-4581-91FB-17EEC904F221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BBCCD-E842-4FF6-A0FC-680C2FAA7444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32B81-66F7-4DC6-ADD5-D734E048BFA9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B6EDB-9FEC-4D5F-90AA-5F3F84B74422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52742-27EA-4B11-B1FA-39B36DAB60A3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DE13B-7659-4E2C-A019-884983914B5A}" type="slidenum">
              <a:rPr lang="de-CH"/>
              <a:pPr/>
              <a:t>‹#›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993" tIns="63997" rIns="127993" bIns="639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993" tIns="63997" rIns="127993" bIns="639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993" tIns="63997" rIns="127993" bIns="63997" numCol="1" anchor="t" anchorCtr="0" compatLnSpc="1">
            <a:prstTxWarp prst="textNoShape">
              <a:avLst/>
            </a:prstTxWarp>
          </a:bodyPr>
          <a:lstStyle>
            <a:lvl1pPr algn="l" defTabSz="1279525">
              <a:defRPr sz="2000"/>
            </a:lvl1pPr>
          </a:lstStyle>
          <a:p>
            <a:endParaRPr lang="de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3950"/>
            <a:ext cx="40544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993" tIns="63997" rIns="127993" bIns="63997" numCol="1" anchor="t" anchorCtr="0" compatLnSpc="1">
            <a:prstTxWarp prst="textNoShape">
              <a:avLst/>
            </a:prstTxWarp>
          </a:bodyPr>
          <a:lstStyle>
            <a:lvl1pPr defTabSz="1279525">
              <a:defRPr sz="2000"/>
            </a:lvl1pPr>
          </a:lstStyle>
          <a:p>
            <a:endParaRPr lang="de-C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993" tIns="63997" rIns="127993" bIns="63997" numCol="1" anchor="t" anchorCtr="0" compatLnSpc="1">
            <a:prstTxWarp prst="textNoShape">
              <a:avLst/>
            </a:prstTxWarp>
          </a:bodyPr>
          <a:lstStyle>
            <a:lvl1pPr algn="r" defTabSz="1279525">
              <a:defRPr sz="2000"/>
            </a:lvl1pPr>
          </a:lstStyle>
          <a:p>
            <a:fld id="{5E436683-C183-4207-A48B-AB7E34C6E7B0}" type="slidenum">
              <a:rPr lang="de-CH"/>
              <a:pPr/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Arial" charset="0"/>
        </a:defRPr>
      </a:lvl2pPr>
      <a:lvl3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Arial" charset="0"/>
        </a:defRPr>
      </a:lvl3pPr>
      <a:lvl4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Arial" charset="0"/>
        </a:defRPr>
      </a:lvl4pPr>
      <a:lvl5pPr algn="ctr" defTabSz="1279525" rtl="0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Arial" charset="0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398463" algn="l" defTabSz="1279525" rtl="0" fontAlgn="base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675" algn="l" defTabSz="1279525" rtl="0" fontAlgn="base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</a:defRPr>
      </a:lvl3pPr>
      <a:lvl4pPr marL="2239963" indent="-320675" algn="l" defTabSz="1279525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8138" indent="-317500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335338" indent="-317500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3792538" indent="-317500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249738" indent="-317500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4706938" indent="-317500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" name="Text Box 194"/>
          <p:cNvSpPr txBox="1">
            <a:spLocks noChangeArrowheads="1"/>
          </p:cNvSpPr>
          <p:nvPr/>
        </p:nvSpPr>
        <p:spPr bwMode="auto">
          <a:xfrm>
            <a:off x="5187689" y="1100494"/>
            <a:ext cx="2952231" cy="223459"/>
          </a:xfrm>
          <a:prstGeom prst="rect">
            <a:avLst/>
          </a:prstGeom>
          <a:solidFill>
            <a:schemeClr val="bg2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defTabSz="1279525">
              <a:spcBef>
                <a:spcPct val="50000"/>
              </a:spcBef>
            </a:pPr>
            <a:r>
              <a:rPr lang="de-CH" sz="8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CH" sz="800" b="1" dirty="0" smtClean="0">
                <a:solidFill>
                  <a:schemeClr val="bg1"/>
                </a:solidFill>
                <a:latin typeface="Calibri" pitchFamily="34" charset="0"/>
              </a:rPr>
              <a:t> Sampletitel ER v01 </a:t>
            </a:r>
            <a:r>
              <a:rPr lang="de-CH" sz="800" b="1" dirty="0" smtClean="0">
                <a:solidFill>
                  <a:schemeClr val="bg1"/>
                </a:solidFill>
                <a:latin typeface="Calibri" pitchFamily="34" charset="0"/>
              </a:rPr>
              <a:t>rm 16.10.2020</a:t>
            </a:r>
            <a:endParaRPr lang="de-CH" sz="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" name="Rectangle 205"/>
          <p:cNvSpPr>
            <a:spLocks noChangeArrowheads="1"/>
          </p:cNvSpPr>
          <p:nvPr/>
        </p:nvSpPr>
        <p:spPr bwMode="auto">
          <a:xfrm>
            <a:off x="3634801" y="2370250"/>
            <a:ext cx="1463699" cy="18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b="1" smtClean="0">
                <a:latin typeface="Calibri" pitchFamily="34" charset="0"/>
              </a:rPr>
              <a:t>BESTREST</a:t>
            </a:r>
            <a:endParaRPr lang="de-CH" sz="800" b="1">
              <a:latin typeface="Calibri" pitchFamily="34" charset="0"/>
            </a:endParaRPr>
          </a:p>
        </p:txBody>
      </p:sp>
      <p:cxnSp>
        <p:nvCxnSpPr>
          <p:cNvPr id="164" name="AutoShape 206"/>
          <p:cNvCxnSpPr>
            <a:cxnSpLocks noChangeShapeType="1"/>
            <a:stCxn id="163" idx="1"/>
            <a:endCxn id="165" idx="4"/>
          </p:cNvCxnSpPr>
          <p:nvPr/>
        </p:nvCxnSpPr>
        <p:spPr bwMode="auto">
          <a:xfrm flipH="1" flipV="1">
            <a:off x="3625041" y="1668140"/>
            <a:ext cx="9760" cy="79211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5" name="Oval 207"/>
          <p:cNvSpPr>
            <a:spLocks noChangeArrowheads="1"/>
          </p:cNvSpPr>
          <p:nvPr/>
        </p:nvSpPr>
        <p:spPr bwMode="auto">
          <a:xfrm>
            <a:off x="3175041" y="1488140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u="sng" smtClean="0">
                <a:latin typeface="Calibri" pitchFamily="34" charset="0"/>
              </a:rPr>
              <a:t>BestRestID</a:t>
            </a:r>
            <a:endParaRPr lang="de-CH" sz="800" u="sng">
              <a:latin typeface="Calibri" pitchFamily="34" charset="0"/>
            </a:endParaRPr>
          </a:p>
        </p:txBody>
      </p:sp>
      <p:sp>
        <p:nvSpPr>
          <p:cNvPr id="166" name="Oval 212"/>
          <p:cNvSpPr>
            <a:spLocks noChangeArrowheads="1"/>
          </p:cNvSpPr>
          <p:nvPr/>
        </p:nvSpPr>
        <p:spPr bwMode="auto">
          <a:xfrm>
            <a:off x="3167739" y="1668140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smtClean="0">
                <a:latin typeface="Calibri" pitchFamily="34" charset="0"/>
              </a:rPr>
              <a:t>BestRestName</a:t>
            </a:r>
            <a:endParaRPr lang="de-CH" sz="800">
              <a:latin typeface="Calibri" pitchFamily="34" charset="0"/>
            </a:endParaRPr>
          </a:p>
        </p:txBody>
      </p:sp>
      <p:cxnSp>
        <p:nvCxnSpPr>
          <p:cNvPr id="167" name="AutoShape 213"/>
          <p:cNvCxnSpPr>
            <a:cxnSpLocks noChangeShapeType="1"/>
            <a:stCxn id="163" idx="1"/>
            <a:endCxn id="166" idx="4"/>
          </p:cNvCxnSpPr>
          <p:nvPr/>
        </p:nvCxnSpPr>
        <p:spPr bwMode="auto">
          <a:xfrm flipH="1" flipV="1">
            <a:off x="3617739" y="1848140"/>
            <a:ext cx="17062" cy="61211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0" name="Oval 184"/>
          <p:cNvSpPr>
            <a:spLocks noChangeArrowheads="1"/>
          </p:cNvSpPr>
          <p:nvPr/>
        </p:nvSpPr>
        <p:spPr bwMode="auto">
          <a:xfrm>
            <a:off x="7001901" y="2511946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smtClean="0">
                <a:latin typeface="Calibri" pitchFamily="34" charset="0"/>
              </a:rPr>
              <a:t>OpinionText</a:t>
            </a:r>
            <a:endParaRPr lang="de-CH" sz="800">
              <a:latin typeface="Calibri" pitchFamily="34" charset="0"/>
            </a:endParaRPr>
          </a:p>
        </p:txBody>
      </p:sp>
      <p:cxnSp>
        <p:nvCxnSpPr>
          <p:cNvPr id="481" name="AutoShape 185"/>
          <p:cNvCxnSpPr>
            <a:cxnSpLocks noChangeShapeType="1"/>
            <a:stCxn id="417" idx="3"/>
            <a:endCxn id="480" idx="2"/>
          </p:cNvCxnSpPr>
          <p:nvPr/>
        </p:nvCxnSpPr>
        <p:spPr bwMode="auto">
          <a:xfrm flipV="1">
            <a:off x="6942085" y="2601946"/>
            <a:ext cx="59816" cy="23639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31" name="Oval 212"/>
          <p:cNvSpPr>
            <a:spLocks noChangeArrowheads="1"/>
          </p:cNvSpPr>
          <p:nvPr/>
        </p:nvSpPr>
        <p:spPr bwMode="auto">
          <a:xfrm>
            <a:off x="3160350" y="1828960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smtClean="0">
                <a:latin typeface="Calibri" pitchFamily="34" charset="0"/>
              </a:rPr>
              <a:t>StreetName</a:t>
            </a:r>
            <a:endParaRPr lang="de-CH" sz="800">
              <a:latin typeface="Calibri" pitchFamily="34" charset="0"/>
            </a:endParaRPr>
          </a:p>
        </p:txBody>
      </p:sp>
      <p:cxnSp>
        <p:nvCxnSpPr>
          <p:cNvPr id="332" name="AutoShape 213"/>
          <p:cNvCxnSpPr>
            <a:cxnSpLocks noChangeShapeType="1"/>
            <a:stCxn id="163" idx="1"/>
            <a:endCxn id="331" idx="4"/>
          </p:cNvCxnSpPr>
          <p:nvPr/>
        </p:nvCxnSpPr>
        <p:spPr bwMode="auto">
          <a:xfrm flipH="1" flipV="1">
            <a:off x="3610350" y="2008960"/>
            <a:ext cx="24451" cy="45129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39" name="AutoShape 213"/>
          <p:cNvCxnSpPr>
            <a:cxnSpLocks noChangeShapeType="1"/>
            <a:stCxn id="379" idx="1"/>
            <a:endCxn id="338" idx="4"/>
          </p:cNvCxnSpPr>
          <p:nvPr/>
        </p:nvCxnSpPr>
        <p:spPr bwMode="auto">
          <a:xfrm flipV="1">
            <a:off x="514934" y="4531722"/>
            <a:ext cx="70996" cy="90930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53" name="AutoShape 113"/>
          <p:cNvCxnSpPr>
            <a:cxnSpLocks noChangeShapeType="1"/>
            <a:stCxn id="163" idx="1"/>
            <a:endCxn id="381" idx="3"/>
          </p:cNvCxnSpPr>
          <p:nvPr/>
        </p:nvCxnSpPr>
        <p:spPr bwMode="auto">
          <a:xfrm flipH="1">
            <a:off x="3436519" y="2460250"/>
            <a:ext cx="198282" cy="626244"/>
          </a:xfrm>
          <a:prstGeom prst="straightConnector1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81" name="Diamond 380"/>
          <p:cNvSpPr/>
          <p:nvPr/>
        </p:nvSpPr>
        <p:spPr bwMode="auto">
          <a:xfrm>
            <a:off x="1864170" y="2963298"/>
            <a:ext cx="1572349" cy="246392"/>
          </a:xfrm>
          <a:prstGeom prst="diamond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800" b="1" smtClean="0">
                <a:latin typeface="Calibri" pitchFamily="34" charset="0"/>
              </a:rPr>
              <a:t>is located at</a:t>
            </a:r>
            <a:endParaRPr kumimoji="0" lang="de-CH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382" name="AutoShape 113"/>
          <p:cNvCxnSpPr>
            <a:cxnSpLocks noChangeShapeType="1"/>
            <a:stCxn id="379" idx="3"/>
            <a:endCxn id="381" idx="1"/>
          </p:cNvCxnSpPr>
          <p:nvPr/>
        </p:nvCxnSpPr>
        <p:spPr bwMode="auto">
          <a:xfrm flipV="1">
            <a:off x="1576130" y="3086494"/>
            <a:ext cx="288040" cy="2354531"/>
          </a:xfrm>
          <a:prstGeom prst="straightConnector1">
            <a:avLst/>
          </a:pr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83" name="Oval 212"/>
          <p:cNvSpPr>
            <a:spLocks noChangeArrowheads="1"/>
          </p:cNvSpPr>
          <p:nvPr/>
        </p:nvSpPr>
        <p:spPr bwMode="auto">
          <a:xfrm>
            <a:off x="137584" y="4516532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dirty="0" smtClean="0">
                <a:latin typeface="Calibri" pitchFamily="34" charset="0"/>
              </a:rPr>
              <a:t>ZipDescription</a:t>
            </a:r>
            <a:endParaRPr lang="de-CH" sz="800" dirty="0">
              <a:latin typeface="Calibri" pitchFamily="34" charset="0"/>
            </a:endParaRPr>
          </a:p>
        </p:txBody>
      </p:sp>
      <p:cxnSp>
        <p:nvCxnSpPr>
          <p:cNvPr id="388" name="AutoShape 213"/>
          <p:cNvCxnSpPr>
            <a:cxnSpLocks noChangeShapeType="1"/>
            <a:stCxn id="379" idx="1"/>
            <a:endCxn id="383" idx="4"/>
          </p:cNvCxnSpPr>
          <p:nvPr/>
        </p:nvCxnSpPr>
        <p:spPr bwMode="auto">
          <a:xfrm flipV="1">
            <a:off x="514934" y="4696532"/>
            <a:ext cx="72650" cy="74449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38" name="Oval 212"/>
          <p:cNvSpPr>
            <a:spLocks noChangeArrowheads="1"/>
          </p:cNvSpPr>
          <p:nvPr/>
        </p:nvSpPr>
        <p:spPr bwMode="auto">
          <a:xfrm>
            <a:off x="135930" y="4351722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u="sng" smtClean="0">
                <a:latin typeface="Calibri" pitchFamily="34" charset="0"/>
              </a:rPr>
              <a:t>ZipCode</a:t>
            </a:r>
            <a:endParaRPr lang="de-CH" sz="800" u="sng">
              <a:latin typeface="Calibri" pitchFamily="34" charset="0"/>
            </a:endParaRPr>
          </a:p>
        </p:txBody>
      </p:sp>
      <p:cxnSp>
        <p:nvCxnSpPr>
          <p:cNvPr id="400" name="AutoShape 213"/>
          <p:cNvCxnSpPr>
            <a:cxnSpLocks noChangeShapeType="1"/>
            <a:stCxn id="402" idx="1"/>
            <a:endCxn id="407" idx="4"/>
          </p:cNvCxnSpPr>
          <p:nvPr/>
        </p:nvCxnSpPr>
        <p:spPr bwMode="auto">
          <a:xfrm flipV="1">
            <a:off x="474189" y="2093269"/>
            <a:ext cx="183751" cy="32333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01" name="AutoShape 113"/>
          <p:cNvCxnSpPr>
            <a:cxnSpLocks noChangeShapeType="1"/>
            <a:stCxn id="163" idx="1"/>
            <a:endCxn id="403" idx="3"/>
          </p:cNvCxnSpPr>
          <p:nvPr/>
        </p:nvCxnSpPr>
        <p:spPr bwMode="auto">
          <a:xfrm flipH="1">
            <a:off x="3304370" y="2460250"/>
            <a:ext cx="330431" cy="33196"/>
          </a:xfrm>
          <a:prstGeom prst="straightConnector1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03" name="Diamond 402"/>
          <p:cNvSpPr/>
          <p:nvPr/>
        </p:nvSpPr>
        <p:spPr bwMode="auto">
          <a:xfrm>
            <a:off x="1732021" y="2370250"/>
            <a:ext cx="1572349" cy="246392"/>
          </a:xfrm>
          <a:prstGeom prst="diamond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800" b="1" smtClean="0">
                <a:latin typeface="Calibri" pitchFamily="34" charset="0"/>
              </a:rPr>
              <a:t>is categorized</a:t>
            </a:r>
            <a:endParaRPr kumimoji="0" lang="de-CH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404" name="AutoShape 113"/>
          <p:cNvCxnSpPr>
            <a:cxnSpLocks noChangeShapeType="1"/>
            <a:stCxn id="402" idx="3"/>
            <a:endCxn id="403" idx="1"/>
          </p:cNvCxnSpPr>
          <p:nvPr/>
        </p:nvCxnSpPr>
        <p:spPr bwMode="auto">
          <a:xfrm>
            <a:off x="1535385" y="2416605"/>
            <a:ext cx="196636" cy="76841"/>
          </a:xfrm>
          <a:prstGeom prst="straightConnector1">
            <a:avLst/>
          </a:pr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05" name="Oval 212"/>
          <p:cNvSpPr>
            <a:spLocks noChangeArrowheads="1"/>
          </p:cNvSpPr>
          <p:nvPr/>
        </p:nvSpPr>
        <p:spPr bwMode="auto">
          <a:xfrm>
            <a:off x="217880" y="2078079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smtClean="0">
                <a:latin typeface="Calibri" pitchFamily="34" charset="0"/>
              </a:rPr>
              <a:t>FCCName</a:t>
            </a:r>
            <a:endParaRPr lang="de-CH" sz="800">
              <a:latin typeface="Calibri" pitchFamily="34" charset="0"/>
            </a:endParaRPr>
          </a:p>
        </p:txBody>
      </p:sp>
      <p:cxnSp>
        <p:nvCxnSpPr>
          <p:cNvPr id="406" name="AutoShape 213"/>
          <p:cNvCxnSpPr>
            <a:cxnSpLocks noChangeShapeType="1"/>
            <a:stCxn id="402" idx="1"/>
            <a:endCxn id="405" idx="4"/>
          </p:cNvCxnSpPr>
          <p:nvPr/>
        </p:nvCxnSpPr>
        <p:spPr bwMode="auto">
          <a:xfrm flipV="1">
            <a:off x="474189" y="2258079"/>
            <a:ext cx="193691" cy="15852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07" name="Oval 212"/>
          <p:cNvSpPr>
            <a:spLocks noChangeArrowheads="1"/>
          </p:cNvSpPr>
          <p:nvPr/>
        </p:nvSpPr>
        <p:spPr bwMode="auto">
          <a:xfrm>
            <a:off x="207940" y="1913269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u="sng" smtClean="0">
                <a:latin typeface="Calibri" pitchFamily="34" charset="0"/>
              </a:rPr>
              <a:t>FCCCode</a:t>
            </a:r>
            <a:endParaRPr lang="de-CH" sz="800" u="sng">
              <a:latin typeface="Calibri" pitchFamily="34" charset="0"/>
            </a:endParaRPr>
          </a:p>
        </p:txBody>
      </p:sp>
      <p:sp>
        <p:nvSpPr>
          <p:cNvPr id="416" name="Rectangle 205"/>
          <p:cNvSpPr>
            <a:spLocks noChangeArrowheads="1"/>
          </p:cNvSpPr>
          <p:nvPr/>
        </p:nvSpPr>
        <p:spPr bwMode="auto">
          <a:xfrm>
            <a:off x="5968890" y="3972510"/>
            <a:ext cx="1080000" cy="18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b="1">
                <a:latin typeface="Calibri" pitchFamily="34" charset="0"/>
              </a:rPr>
              <a:t>PERSON</a:t>
            </a:r>
          </a:p>
        </p:txBody>
      </p:sp>
      <p:sp>
        <p:nvSpPr>
          <p:cNvPr id="417" name="Diamond 416"/>
          <p:cNvSpPr/>
          <p:nvPr/>
        </p:nvSpPr>
        <p:spPr bwMode="auto">
          <a:xfrm>
            <a:off x="5502085" y="2748340"/>
            <a:ext cx="1440000" cy="180000"/>
          </a:xfrm>
          <a:prstGeom prst="diamond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800" b="1" smtClean="0">
                <a:latin typeface="Calibri" pitchFamily="34" charset="0"/>
              </a:rPr>
              <a:t>reports</a:t>
            </a:r>
            <a:endParaRPr kumimoji="0" lang="de-CH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37" name="Oval 207"/>
          <p:cNvSpPr>
            <a:spLocks noChangeArrowheads="1"/>
          </p:cNvSpPr>
          <p:nvPr/>
        </p:nvSpPr>
        <p:spPr bwMode="auto">
          <a:xfrm>
            <a:off x="5309542" y="3288390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u="sng" smtClean="0">
                <a:latin typeface="Calibri" pitchFamily="34" charset="0"/>
              </a:rPr>
              <a:t>PersID</a:t>
            </a:r>
            <a:endParaRPr lang="de-CH" sz="800" u="sng">
              <a:latin typeface="Calibri" pitchFamily="34" charset="0"/>
            </a:endParaRPr>
          </a:p>
        </p:txBody>
      </p:sp>
      <p:cxnSp>
        <p:nvCxnSpPr>
          <p:cNvPr id="438" name="AutoShape 185"/>
          <p:cNvCxnSpPr>
            <a:cxnSpLocks noChangeShapeType="1"/>
            <a:stCxn id="416" idx="1"/>
            <a:endCxn id="440" idx="4"/>
          </p:cNvCxnSpPr>
          <p:nvPr/>
        </p:nvCxnSpPr>
        <p:spPr bwMode="auto">
          <a:xfrm flipH="1" flipV="1">
            <a:off x="5759542" y="3639379"/>
            <a:ext cx="209348" cy="423131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" name="AutoShape 185"/>
          <p:cNvCxnSpPr>
            <a:cxnSpLocks noChangeShapeType="1"/>
            <a:stCxn id="416" idx="1"/>
            <a:endCxn id="437" idx="4"/>
          </p:cNvCxnSpPr>
          <p:nvPr/>
        </p:nvCxnSpPr>
        <p:spPr bwMode="auto">
          <a:xfrm flipH="1" flipV="1">
            <a:off x="5759542" y="3468390"/>
            <a:ext cx="209348" cy="59412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0" name="Oval 212"/>
          <p:cNvSpPr>
            <a:spLocks noChangeArrowheads="1"/>
          </p:cNvSpPr>
          <p:nvPr/>
        </p:nvSpPr>
        <p:spPr bwMode="auto">
          <a:xfrm>
            <a:off x="5309542" y="3459379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smtClean="0">
                <a:latin typeface="Calibri" pitchFamily="34" charset="0"/>
              </a:rPr>
              <a:t>PersName</a:t>
            </a:r>
            <a:endParaRPr lang="de-CH" sz="800">
              <a:latin typeface="Calibri" pitchFamily="34" charset="0"/>
            </a:endParaRPr>
          </a:p>
        </p:txBody>
      </p:sp>
      <p:cxnSp>
        <p:nvCxnSpPr>
          <p:cNvPr id="447" name="AutoShape 113"/>
          <p:cNvCxnSpPr>
            <a:cxnSpLocks noChangeShapeType="1"/>
            <a:stCxn id="416" idx="0"/>
            <a:endCxn id="417" idx="2"/>
          </p:cNvCxnSpPr>
          <p:nvPr/>
        </p:nvCxnSpPr>
        <p:spPr bwMode="auto">
          <a:xfrm flipH="1" flipV="1">
            <a:off x="6222085" y="2928340"/>
            <a:ext cx="286805" cy="1044170"/>
          </a:xfrm>
          <a:prstGeom prst="straightConnector1">
            <a:avLst/>
          </a:pr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" name="AutoShape 113"/>
          <p:cNvCxnSpPr>
            <a:cxnSpLocks noChangeShapeType="1"/>
            <a:stCxn id="417" idx="0"/>
            <a:endCxn id="163" idx="3"/>
          </p:cNvCxnSpPr>
          <p:nvPr/>
        </p:nvCxnSpPr>
        <p:spPr bwMode="auto">
          <a:xfrm flipH="1" flipV="1">
            <a:off x="5098500" y="2460250"/>
            <a:ext cx="1123585" cy="288090"/>
          </a:xfrm>
          <a:prstGeom prst="straightConnector1">
            <a:avLst/>
          </a:pr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5" name="Text Box 289"/>
          <p:cNvSpPr txBox="1">
            <a:spLocks noChangeArrowheads="1"/>
          </p:cNvSpPr>
          <p:nvPr/>
        </p:nvSpPr>
        <p:spPr bwMode="auto">
          <a:xfrm>
            <a:off x="5502085" y="2246837"/>
            <a:ext cx="180000" cy="21542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 anchor="ctr" anchorCtr="0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de-CH" sz="800" b="1" smtClean="0">
                <a:latin typeface="Calibri" pitchFamily="34" charset="0"/>
              </a:rPr>
              <a:t>M</a:t>
            </a:r>
            <a:endParaRPr lang="de-CH" sz="800" b="1">
              <a:latin typeface="Calibri" pitchFamily="34" charset="0"/>
            </a:endParaRPr>
          </a:p>
        </p:txBody>
      </p:sp>
      <p:sp>
        <p:nvSpPr>
          <p:cNvPr id="458" name="Text Box 289"/>
          <p:cNvSpPr txBox="1">
            <a:spLocks noChangeArrowheads="1"/>
          </p:cNvSpPr>
          <p:nvPr/>
        </p:nvSpPr>
        <p:spPr bwMode="auto">
          <a:xfrm>
            <a:off x="6508890" y="3324093"/>
            <a:ext cx="180000" cy="21542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 anchor="ctr" anchorCtr="0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de-CH" sz="800" b="1" smtClean="0">
                <a:latin typeface="Calibri" pitchFamily="34" charset="0"/>
              </a:rPr>
              <a:t>M</a:t>
            </a:r>
            <a:endParaRPr lang="de-CH" sz="800" b="1">
              <a:latin typeface="Calibri" pitchFamily="34" charset="0"/>
            </a:endParaRPr>
          </a:p>
        </p:txBody>
      </p:sp>
      <p:sp>
        <p:nvSpPr>
          <p:cNvPr id="459" name="Text Box 289"/>
          <p:cNvSpPr txBox="1">
            <a:spLocks noChangeArrowheads="1"/>
          </p:cNvSpPr>
          <p:nvPr/>
        </p:nvSpPr>
        <p:spPr bwMode="auto">
          <a:xfrm>
            <a:off x="1756180" y="3793063"/>
            <a:ext cx="180000" cy="21542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 anchor="ctr" anchorCtr="0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de-CH" sz="800" b="1" smtClean="0">
                <a:latin typeface="Calibri" pitchFamily="34" charset="0"/>
              </a:rPr>
              <a:t>1</a:t>
            </a:r>
            <a:endParaRPr lang="de-CH" sz="800" b="1">
              <a:latin typeface="Calibri" pitchFamily="34" charset="0"/>
            </a:endParaRPr>
          </a:p>
        </p:txBody>
      </p:sp>
      <p:sp>
        <p:nvSpPr>
          <p:cNvPr id="460" name="Text Box 289"/>
          <p:cNvSpPr txBox="1">
            <a:spLocks noChangeArrowheads="1"/>
          </p:cNvSpPr>
          <p:nvPr/>
        </p:nvSpPr>
        <p:spPr bwMode="auto">
          <a:xfrm>
            <a:off x="1543703" y="2493446"/>
            <a:ext cx="180000" cy="21542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 anchor="ctr" anchorCtr="0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de-CH" sz="800" b="1" smtClean="0">
                <a:latin typeface="Calibri" pitchFamily="34" charset="0"/>
              </a:rPr>
              <a:t>1</a:t>
            </a:r>
            <a:endParaRPr lang="de-CH" sz="800" b="1">
              <a:latin typeface="Calibri" pitchFamily="34" charset="0"/>
            </a:endParaRPr>
          </a:p>
        </p:txBody>
      </p:sp>
      <p:sp>
        <p:nvSpPr>
          <p:cNvPr id="461" name="Text Box 289"/>
          <p:cNvSpPr txBox="1">
            <a:spLocks noChangeArrowheads="1"/>
          </p:cNvSpPr>
          <p:nvPr/>
        </p:nvSpPr>
        <p:spPr bwMode="auto">
          <a:xfrm>
            <a:off x="3592410" y="2784923"/>
            <a:ext cx="180000" cy="21542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 anchor="ctr" anchorCtr="0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de-CH" sz="800" b="1" smtClean="0">
                <a:latin typeface="Calibri" pitchFamily="34" charset="0"/>
              </a:rPr>
              <a:t>M</a:t>
            </a:r>
            <a:endParaRPr lang="de-CH" sz="800" b="1">
              <a:latin typeface="Calibri" pitchFamily="34" charset="0"/>
            </a:endParaRPr>
          </a:p>
        </p:txBody>
      </p:sp>
      <p:sp>
        <p:nvSpPr>
          <p:cNvPr id="462" name="Text Box 289"/>
          <p:cNvSpPr txBox="1">
            <a:spLocks noChangeArrowheads="1"/>
          </p:cNvSpPr>
          <p:nvPr/>
        </p:nvSpPr>
        <p:spPr bwMode="auto">
          <a:xfrm>
            <a:off x="3268390" y="2280250"/>
            <a:ext cx="180000" cy="21542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 anchor="ctr" anchorCtr="0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de-CH" sz="800" b="1" smtClean="0">
                <a:latin typeface="Calibri" pitchFamily="34" charset="0"/>
              </a:rPr>
              <a:t>M</a:t>
            </a:r>
            <a:endParaRPr lang="de-CH" sz="800" b="1">
              <a:latin typeface="Calibri" pitchFamily="34" charset="0"/>
            </a:endParaRPr>
          </a:p>
        </p:txBody>
      </p:sp>
      <p:sp>
        <p:nvSpPr>
          <p:cNvPr id="379" name="Rectangle 183"/>
          <p:cNvSpPr>
            <a:spLocks noChangeArrowheads="1"/>
          </p:cNvSpPr>
          <p:nvPr/>
        </p:nvSpPr>
        <p:spPr bwMode="auto">
          <a:xfrm>
            <a:off x="514934" y="5361349"/>
            <a:ext cx="1061196" cy="15935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b="1" smtClean="0">
                <a:latin typeface="Calibri" pitchFamily="34" charset="0"/>
              </a:rPr>
              <a:t>ZIP</a:t>
            </a:r>
            <a:endParaRPr lang="de-CH" sz="800" b="1">
              <a:latin typeface="Calibri" pitchFamily="34" charset="0"/>
            </a:endParaRPr>
          </a:p>
        </p:txBody>
      </p:sp>
      <p:sp>
        <p:nvSpPr>
          <p:cNvPr id="402" name="Rectangle 183"/>
          <p:cNvSpPr>
            <a:spLocks noChangeArrowheads="1"/>
          </p:cNvSpPr>
          <p:nvPr/>
        </p:nvSpPr>
        <p:spPr bwMode="auto">
          <a:xfrm>
            <a:off x="474189" y="2336929"/>
            <a:ext cx="1061196" cy="15935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b="1" smtClean="0">
                <a:latin typeface="Calibri" pitchFamily="34" charset="0"/>
              </a:rPr>
              <a:t>FOODCOUNTRYCAT</a:t>
            </a:r>
            <a:endParaRPr lang="de-CH" sz="800" b="1">
              <a:latin typeface="Calibri" pitchFamily="34" charset="0"/>
            </a:endParaRPr>
          </a:p>
        </p:txBody>
      </p:sp>
      <p:sp>
        <p:nvSpPr>
          <p:cNvPr id="498" name="Oval 212"/>
          <p:cNvSpPr>
            <a:spLocks noChangeArrowheads="1"/>
          </p:cNvSpPr>
          <p:nvPr/>
        </p:nvSpPr>
        <p:spPr bwMode="auto">
          <a:xfrm>
            <a:off x="3206207" y="1990718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smtClean="0">
                <a:latin typeface="Calibri" pitchFamily="34" charset="0"/>
              </a:rPr>
              <a:t>StreetNo</a:t>
            </a:r>
            <a:endParaRPr lang="de-CH" sz="800">
              <a:latin typeface="Calibri" pitchFamily="34" charset="0"/>
            </a:endParaRPr>
          </a:p>
        </p:txBody>
      </p:sp>
      <p:cxnSp>
        <p:nvCxnSpPr>
          <p:cNvPr id="499" name="AutoShape 213"/>
          <p:cNvCxnSpPr>
            <a:cxnSpLocks noChangeShapeType="1"/>
            <a:stCxn id="163" idx="1"/>
            <a:endCxn id="498" idx="4"/>
          </p:cNvCxnSpPr>
          <p:nvPr/>
        </p:nvCxnSpPr>
        <p:spPr bwMode="auto">
          <a:xfrm flipV="1">
            <a:off x="3634801" y="2170718"/>
            <a:ext cx="21406" cy="28953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3" name="Oval 184"/>
          <p:cNvSpPr>
            <a:spLocks noChangeArrowheads="1"/>
          </p:cNvSpPr>
          <p:nvPr/>
        </p:nvSpPr>
        <p:spPr bwMode="auto">
          <a:xfrm>
            <a:off x="7013010" y="2668186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smtClean="0">
                <a:latin typeface="Calibri" pitchFamily="34" charset="0"/>
              </a:rPr>
              <a:t>OpinionDate</a:t>
            </a:r>
            <a:endParaRPr lang="de-CH" sz="800">
              <a:latin typeface="Calibri" pitchFamily="34" charset="0"/>
            </a:endParaRPr>
          </a:p>
        </p:txBody>
      </p:sp>
      <p:cxnSp>
        <p:nvCxnSpPr>
          <p:cNvPr id="54" name="AutoShape 185"/>
          <p:cNvCxnSpPr>
            <a:cxnSpLocks noChangeShapeType="1"/>
            <a:stCxn id="417" idx="3"/>
            <a:endCxn id="53" idx="2"/>
          </p:cNvCxnSpPr>
          <p:nvPr/>
        </p:nvCxnSpPr>
        <p:spPr bwMode="auto">
          <a:xfrm flipV="1">
            <a:off x="6942085" y="2758186"/>
            <a:ext cx="70925" cy="8015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" name="AutoShape 185"/>
          <p:cNvCxnSpPr>
            <a:cxnSpLocks noChangeShapeType="1"/>
            <a:stCxn id="416" idx="1"/>
          </p:cNvCxnSpPr>
          <p:nvPr/>
        </p:nvCxnSpPr>
        <p:spPr bwMode="auto">
          <a:xfrm flipH="1" flipV="1">
            <a:off x="5770650" y="3630400"/>
            <a:ext cx="198240" cy="43211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" name="Oval 212"/>
          <p:cNvSpPr>
            <a:spLocks noChangeArrowheads="1"/>
          </p:cNvSpPr>
          <p:nvPr/>
        </p:nvSpPr>
        <p:spPr bwMode="auto">
          <a:xfrm>
            <a:off x="5320650" y="3621389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smtClean="0">
                <a:latin typeface="Calibri" pitchFamily="34" charset="0"/>
              </a:rPr>
              <a:t>PersFirstName</a:t>
            </a:r>
            <a:endParaRPr lang="de-CH" sz="800">
              <a:latin typeface="Calibri" pitchFamily="34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8577828" y="6932193"/>
            <a:ext cx="900000" cy="180000"/>
            <a:chOff x="8577828" y="6932193"/>
            <a:chExt cx="900000" cy="180000"/>
          </a:xfrm>
        </p:grpSpPr>
        <p:sp>
          <p:nvSpPr>
            <p:cNvPr id="139" name="Oval 212"/>
            <p:cNvSpPr>
              <a:spLocks noChangeArrowheads="1"/>
            </p:cNvSpPr>
            <p:nvPr/>
          </p:nvSpPr>
          <p:spPr bwMode="auto">
            <a:xfrm>
              <a:off x="8577828" y="6932193"/>
              <a:ext cx="900000" cy="180000"/>
            </a:xfrm>
            <a:prstGeom prst="ellipse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3" tIns="45712" rIns="91423" bIns="45712" anchor="ctr"/>
            <a:lstStyle/>
            <a:p>
              <a:pPr algn="r" defTabSz="1279525"/>
              <a:r>
                <a:rPr lang="de-CH" sz="800" dirty="0" smtClean="0">
                  <a:latin typeface="Calibri" pitchFamily="34" charset="0"/>
                </a:rPr>
                <a:t>geom</a:t>
              </a:r>
              <a:endParaRPr lang="de-CH" sz="800" dirty="0">
                <a:latin typeface="Calibri" pitchFamily="34" charset="0"/>
              </a:endParaRPr>
            </a:p>
          </p:txBody>
        </p:sp>
        <p:sp>
          <p:nvSpPr>
            <p:cNvPr id="97" name="Oval 54"/>
            <p:cNvSpPr>
              <a:spLocks noChangeArrowheads="1"/>
            </p:cNvSpPr>
            <p:nvPr/>
          </p:nvSpPr>
          <p:spPr bwMode="auto">
            <a:xfrm flipV="1">
              <a:off x="8793858" y="6993491"/>
              <a:ext cx="45719" cy="46692"/>
            </a:xfrm>
            <a:prstGeom prst="ellipse">
              <a:avLst/>
            </a:prstGeom>
            <a:solidFill>
              <a:srgbClr val="C00000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CH">
                <a:latin typeface="Calibri" pitchFamily="34" charset="0"/>
              </a:endParaRPr>
            </a:p>
          </p:txBody>
        </p:sp>
      </p:grpSp>
      <p:sp>
        <p:nvSpPr>
          <p:cNvPr id="98" name="Text Box 55"/>
          <p:cNvSpPr txBox="1">
            <a:spLocks noChangeArrowheads="1"/>
          </p:cNvSpPr>
          <p:nvPr/>
        </p:nvSpPr>
        <p:spPr bwMode="auto">
          <a:xfrm>
            <a:off x="9468887" y="6872674"/>
            <a:ext cx="2564936" cy="2762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>
            <a:spAutoFit/>
          </a:bodyPr>
          <a:lstStyle/>
          <a:p>
            <a:pPr algn="l" defTabSz="1279525">
              <a:spcBef>
                <a:spcPct val="50000"/>
              </a:spcBef>
            </a:pPr>
            <a:r>
              <a:rPr lang="de-CH" sz="1200" dirty="0" smtClean="0">
                <a:latin typeface="Calibri" pitchFamily="34" charset="0"/>
              </a:rPr>
              <a:t>Single</a:t>
            </a:r>
            <a:r>
              <a:rPr lang="de-CH" sz="1200" dirty="0" smtClean="0">
                <a:latin typeface="Calibri" pitchFamily="34" charset="0"/>
              </a:rPr>
              <a:t> </a:t>
            </a:r>
            <a:r>
              <a:rPr lang="de-CH" sz="1200" dirty="0">
                <a:latin typeface="Calibri" pitchFamily="34" charset="0"/>
              </a:rPr>
              <a:t>Point </a:t>
            </a:r>
            <a:r>
              <a:rPr lang="de-CH" sz="1200" dirty="0" smtClean="0">
                <a:latin typeface="Calibri" pitchFamily="34" charset="0"/>
              </a:rPr>
              <a:t>Geometry Subtype</a:t>
            </a:r>
            <a:endParaRPr lang="de-CH" sz="1200" dirty="0">
              <a:latin typeface="Calibri" pitchFamily="34" charset="0"/>
            </a:endParaRPr>
          </a:p>
        </p:txBody>
      </p:sp>
      <p:sp>
        <p:nvSpPr>
          <p:cNvPr id="100" name="Text Box 57"/>
          <p:cNvSpPr txBox="1">
            <a:spLocks noChangeArrowheads="1"/>
          </p:cNvSpPr>
          <p:nvPr/>
        </p:nvSpPr>
        <p:spPr bwMode="auto">
          <a:xfrm>
            <a:off x="9468887" y="7160012"/>
            <a:ext cx="2564936" cy="27463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>
            <a:spAutoFit/>
          </a:bodyPr>
          <a:lstStyle/>
          <a:p>
            <a:pPr algn="l" defTabSz="1279525">
              <a:spcBef>
                <a:spcPct val="50000"/>
              </a:spcBef>
            </a:pPr>
            <a:r>
              <a:rPr lang="de-CH" sz="1200" dirty="0" smtClean="0">
                <a:latin typeface="Calibri" pitchFamily="34" charset="0"/>
              </a:rPr>
              <a:t>Single Line </a:t>
            </a:r>
            <a:r>
              <a:rPr lang="de-CH" sz="1200" dirty="0" smtClean="0">
                <a:latin typeface="Calibri" pitchFamily="34" charset="0"/>
              </a:rPr>
              <a:t>Geometry Subtype</a:t>
            </a:r>
            <a:endParaRPr lang="de-CH" sz="1200" dirty="0">
              <a:latin typeface="Calibri" pitchFamily="34" charset="0"/>
            </a:endParaRPr>
          </a:p>
        </p:txBody>
      </p:sp>
      <p:sp>
        <p:nvSpPr>
          <p:cNvPr id="105" name="Text Box 70"/>
          <p:cNvSpPr txBox="1">
            <a:spLocks noChangeArrowheads="1"/>
          </p:cNvSpPr>
          <p:nvPr/>
        </p:nvSpPr>
        <p:spPr bwMode="auto">
          <a:xfrm>
            <a:off x="9468887" y="7434649"/>
            <a:ext cx="2564936" cy="27698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>
            <a:spAutoFit/>
          </a:bodyPr>
          <a:lstStyle/>
          <a:p>
            <a:pPr algn="l" defTabSz="1279525">
              <a:spcBef>
                <a:spcPct val="50000"/>
              </a:spcBef>
            </a:pPr>
            <a:r>
              <a:rPr lang="de-CH" sz="1200" dirty="0" smtClean="0">
                <a:latin typeface="Calibri" pitchFamily="34" charset="0"/>
              </a:rPr>
              <a:t>Single </a:t>
            </a:r>
            <a:r>
              <a:rPr lang="de-CH" sz="1200" dirty="0">
                <a:latin typeface="Calibri" pitchFamily="34" charset="0"/>
              </a:rPr>
              <a:t>Polygon </a:t>
            </a:r>
            <a:r>
              <a:rPr lang="de-CH" sz="1200" dirty="0" smtClean="0">
                <a:latin typeface="Calibri" pitchFamily="34" charset="0"/>
              </a:rPr>
              <a:t>Geometry Subtype</a:t>
            </a:r>
            <a:endParaRPr lang="de-CH" sz="1200" dirty="0">
              <a:latin typeface="Calibri" pitchFamily="34" charset="0"/>
            </a:endParaRPr>
          </a:p>
        </p:txBody>
      </p:sp>
      <p:sp>
        <p:nvSpPr>
          <p:cNvPr id="107" name="Text Box 75"/>
          <p:cNvSpPr txBox="1">
            <a:spLocks noChangeArrowheads="1"/>
          </p:cNvSpPr>
          <p:nvPr/>
        </p:nvSpPr>
        <p:spPr bwMode="auto">
          <a:xfrm>
            <a:off x="9467299" y="6549515"/>
            <a:ext cx="2566056" cy="27463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>
            <a:spAutoFit/>
          </a:bodyPr>
          <a:lstStyle/>
          <a:p>
            <a:pPr algn="l" defTabSz="1279525">
              <a:spcBef>
                <a:spcPct val="50000"/>
              </a:spcBef>
            </a:pPr>
            <a:r>
              <a:rPr lang="de-CH" sz="1200" dirty="0" smtClean="0">
                <a:latin typeface="Calibri" pitchFamily="34" charset="0"/>
              </a:rPr>
              <a:t>Total Participation</a:t>
            </a:r>
            <a:endParaRPr lang="de-CH" sz="1200" dirty="0">
              <a:latin typeface="Calibri" pitchFamily="34" charset="0"/>
            </a:endParaRPr>
          </a:p>
        </p:txBody>
      </p:sp>
      <p:cxnSp>
        <p:nvCxnSpPr>
          <p:cNvPr id="113" name="AutoShape 213"/>
          <p:cNvCxnSpPr>
            <a:cxnSpLocks noChangeShapeType="1"/>
            <a:stCxn id="136" idx="3"/>
            <a:endCxn id="149" idx="4"/>
          </p:cNvCxnSpPr>
          <p:nvPr/>
        </p:nvCxnSpPr>
        <p:spPr bwMode="auto">
          <a:xfrm flipV="1">
            <a:off x="9441947" y="6060750"/>
            <a:ext cx="48356" cy="28308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42" name="Group 41"/>
          <p:cNvGrpSpPr/>
          <p:nvPr/>
        </p:nvGrpSpPr>
        <p:grpSpPr>
          <a:xfrm>
            <a:off x="8582588" y="7194363"/>
            <a:ext cx="900000" cy="180000"/>
            <a:chOff x="8582588" y="7194363"/>
            <a:chExt cx="900000" cy="180000"/>
          </a:xfrm>
        </p:grpSpPr>
        <p:sp>
          <p:nvSpPr>
            <p:cNvPr id="140" name="Oval 212"/>
            <p:cNvSpPr>
              <a:spLocks noChangeArrowheads="1"/>
            </p:cNvSpPr>
            <p:nvPr/>
          </p:nvSpPr>
          <p:spPr bwMode="auto">
            <a:xfrm>
              <a:off x="8582588" y="7194363"/>
              <a:ext cx="900000" cy="180000"/>
            </a:xfrm>
            <a:prstGeom prst="ellipse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3" tIns="45712" rIns="91423" bIns="45712" anchor="ctr"/>
            <a:lstStyle/>
            <a:p>
              <a:pPr algn="r" defTabSz="1279525"/>
              <a:r>
                <a:rPr lang="de-CH" sz="800" dirty="0" smtClean="0">
                  <a:latin typeface="Calibri" pitchFamily="34" charset="0"/>
                </a:rPr>
                <a:t>geom</a:t>
              </a:r>
              <a:endParaRPr lang="de-CH" sz="800" dirty="0">
                <a:latin typeface="Calibri" pitchFamily="34" charset="0"/>
              </a:endParaRPr>
            </a:p>
          </p:txBody>
        </p:sp>
        <p:sp>
          <p:nvSpPr>
            <p:cNvPr id="103" name="Freeform 68"/>
            <p:cNvSpPr>
              <a:spLocks/>
            </p:cNvSpPr>
            <p:nvPr/>
          </p:nvSpPr>
          <p:spPr bwMode="auto">
            <a:xfrm>
              <a:off x="8758747" y="7243083"/>
              <a:ext cx="107121" cy="95845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2" y="64"/>
                </a:cxn>
                <a:cxn ang="0">
                  <a:pos x="101" y="6"/>
                </a:cxn>
                <a:cxn ang="0">
                  <a:pos x="89" y="102"/>
                </a:cxn>
              </a:cxnLst>
              <a:rect l="0" t="0" r="r" b="b"/>
              <a:pathLst>
                <a:path w="114" h="102">
                  <a:moveTo>
                    <a:pt x="29" y="0"/>
                  </a:moveTo>
                  <a:cubicBezTo>
                    <a:pt x="26" y="12"/>
                    <a:pt x="0" y="63"/>
                    <a:pt x="12" y="64"/>
                  </a:cubicBezTo>
                  <a:cubicBezTo>
                    <a:pt x="24" y="65"/>
                    <a:pt x="88" y="0"/>
                    <a:pt x="101" y="6"/>
                  </a:cubicBezTo>
                  <a:cubicBezTo>
                    <a:pt x="114" y="12"/>
                    <a:pt x="91" y="82"/>
                    <a:pt x="89" y="102"/>
                  </a:cubicBezTo>
                </a:path>
              </a:pathLst>
            </a:custGeom>
            <a:noFill/>
            <a:ln w="127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de-CH">
                <a:latin typeface="Calibri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577828" y="7446175"/>
            <a:ext cx="900000" cy="180000"/>
            <a:chOff x="8577828" y="7446175"/>
            <a:chExt cx="900000" cy="180000"/>
          </a:xfrm>
        </p:grpSpPr>
        <p:sp>
          <p:nvSpPr>
            <p:cNvPr id="145" name="Oval 212"/>
            <p:cNvSpPr>
              <a:spLocks noChangeArrowheads="1"/>
            </p:cNvSpPr>
            <p:nvPr/>
          </p:nvSpPr>
          <p:spPr bwMode="auto">
            <a:xfrm>
              <a:off x="8577828" y="7446175"/>
              <a:ext cx="900000" cy="180000"/>
            </a:xfrm>
            <a:prstGeom prst="ellipse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3" tIns="45712" rIns="91423" bIns="45712" anchor="ctr"/>
            <a:lstStyle/>
            <a:p>
              <a:pPr algn="r" defTabSz="1279525"/>
              <a:r>
                <a:rPr lang="de-CH" sz="800" dirty="0" smtClean="0">
                  <a:latin typeface="Calibri" pitchFamily="34" charset="0"/>
                </a:rPr>
                <a:t>geom</a:t>
              </a:r>
              <a:endParaRPr lang="de-CH" sz="800" dirty="0">
                <a:latin typeface="Calibri" pitchFamily="34" charset="0"/>
              </a:endParaRPr>
            </a:p>
          </p:txBody>
        </p:sp>
        <p:sp>
          <p:nvSpPr>
            <p:cNvPr id="115" name="AutoShape 69"/>
            <p:cNvSpPr>
              <a:spLocks noChangeArrowheads="1"/>
            </p:cNvSpPr>
            <p:nvPr/>
          </p:nvSpPr>
          <p:spPr bwMode="auto">
            <a:xfrm rot="2295969">
              <a:off x="8769686" y="7500888"/>
              <a:ext cx="132365" cy="95010"/>
            </a:xfrm>
            <a:custGeom>
              <a:avLst/>
              <a:gdLst>
                <a:gd name="connsiteX0" fmla="*/ 0 w 105882"/>
                <a:gd name="connsiteY0" fmla="*/ 40443 h 105882"/>
                <a:gd name="connsiteX1" fmla="*/ 52941 w 105882"/>
                <a:gd name="connsiteY1" fmla="*/ 0 h 105882"/>
                <a:gd name="connsiteX2" fmla="*/ 105882 w 105882"/>
                <a:gd name="connsiteY2" fmla="*/ 40443 h 105882"/>
                <a:gd name="connsiteX3" fmla="*/ 85660 w 105882"/>
                <a:gd name="connsiteY3" fmla="*/ 105882 h 105882"/>
                <a:gd name="connsiteX4" fmla="*/ 20222 w 105882"/>
                <a:gd name="connsiteY4" fmla="*/ 105882 h 105882"/>
                <a:gd name="connsiteX5" fmla="*/ 0 w 105882"/>
                <a:gd name="connsiteY5" fmla="*/ 40443 h 105882"/>
                <a:gd name="connsiteX0" fmla="*/ 0 w 105882"/>
                <a:gd name="connsiteY0" fmla="*/ 0 h 65439"/>
                <a:gd name="connsiteX1" fmla="*/ 59918 w 105882"/>
                <a:gd name="connsiteY1" fmla="*/ 2580 h 65439"/>
                <a:gd name="connsiteX2" fmla="*/ 105882 w 105882"/>
                <a:gd name="connsiteY2" fmla="*/ 0 h 65439"/>
                <a:gd name="connsiteX3" fmla="*/ 85660 w 105882"/>
                <a:gd name="connsiteY3" fmla="*/ 65439 h 65439"/>
                <a:gd name="connsiteX4" fmla="*/ 20222 w 105882"/>
                <a:gd name="connsiteY4" fmla="*/ 65439 h 65439"/>
                <a:gd name="connsiteX5" fmla="*/ 0 w 105882"/>
                <a:gd name="connsiteY5" fmla="*/ 0 h 65439"/>
                <a:gd name="connsiteX0" fmla="*/ 0 w 105882"/>
                <a:gd name="connsiteY0" fmla="*/ 0 h 65439"/>
                <a:gd name="connsiteX1" fmla="*/ 59918 w 105882"/>
                <a:gd name="connsiteY1" fmla="*/ 2580 h 65439"/>
                <a:gd name="connsiteX2" fmla="*/ 105882 w 105882"/>
                <a:gd name="connsiteY2" fmla="*/ 0 h 65439"/>
                <a:gd name="connsiteX3" fmla="*/ 63025 w 105882"/>
                <a:gd name="connsiteY3" fmla="*/ 40159 h 65439"/>
                <a:gd name="connsiteX4" fmla="*/ 20222 w 105882"/>
                <a:gd name="connsiteY4" fmla="*/ 65439 h 65439"/>
                <a:gd name="connsiteX5" fmla="*/ 0 w 105882"/>
                <a:gd name="connsiteY5" fmla="*/ 0 h 65439"/>
                <a:gd name="connsiteX0" fmla="*/ 0 w 105882"/>
                <a:gd name="connsiteY0" fmla="*/ 0 h 65439"/>
                <a:gd name="connsiteX1" fmla="*/ 40075 w 105882"/>
                <a:gd name="connsiteY1" fmla="*/ 23414 h 65439"/>
                <a:gd name="connsiteX2" fmla="*/ 105882 w 105882"/>
                <a:gd name="connsiteY2" fmla="*/ 0 h 65439"/>
                <a:gd name="connsiteX3" fmla="*/ 63025 w 105882"/>
                <a:gd name="connsiteY3" fmla="*/ 40159 h 65439"/>
                <a:gd name="connsiteX4" fmla="*/ 20222 w 105882"/>
                <a:gd name="connsiteY4" fmla="*/ 65439 h 65439"/>
                <a:gd name="connsiteX5" fmla="*/ 0 w 105882"/>
                <a:gd name="connsiteY5" fmla="*/ 0 h 65439"/>
                <a:gd name="connsiteX0" fmla="*/ 0 w 105882"/>
                <a:gd name="connsiteY0" fmla="*/ 39236 h 104675"/>
                <a:gd name="connsiteX1" fmla="*/ 16569 w 105882"/>
                <a:gd name="connsiteY1" fmla="*/ 0 h 104675"/>
                <a:gd name="connsiteX2" fmla="*/ 105882 w 105882"/>
                <a:gd name="connsiteY2" fmla="*/ 39236 h 104675"/>
                <a:gd name="connsiteX3" fmla="*/ 63025 w 105882"/>
                <a:gd name="connsiteY3" fmla="*/ 79395 h 104675"/>
                <a:gd name="connsiteX4" fmla="*/ 20222 w 105882"/>
                <a:gd name="connsiteY4" fmla="*/ 104675 h 104675"/>
                <a:gd name="connsiteX5" fmla="*/ 0 w 105882"/>
                <a:gd name="connsiteY5" fmla="*/ 39236 h 104675"/>
                <a:gd name="connsiteX0" fmla="*/ 0 w 112734"/>
                <a:gd name="connsiteY0" fmla="*/ 80919 h 104675"/>
                <a:gd name="connsiteX1" fmla="*/ 23421 w 112734"/>
                <a:gd name="connsiteY1" fmla="*/ 0 h 104675"/>
                <a:gd name="connsiteX2" fmla="*/ 112734 w 112734"/>
                <a:gd name="connsiteY2" fmla="*/ 39236 h 104675"/>
                <a:gd name="connsiteX3" fmla="*/ 69877 w 112734"/>
                <a:gd name="connsiteY3" fmla="*/ 79395 h 104675"/>
                <a:gd name="connsiteX4" fmla="*/ 27074 w 112734"/>
                <a:gd name="connsiteY4" fmla="*/ 104675 h 104675"/>
                <a:gd name="connsiteX5" fmla="*/ 0 w 112734"/>
                <a:gd name="connsiteY5" fmla="*/ 80919 h 104675"/>
                <a:gd name="connsiteX0" fmla="*/ 0 w 112734"/>
                <a:gd name="connsiteY0" fmla="*/ 80919 h 80919"/>
                <a:gd name="connsiteX1" fmla="*/ 23421 w 112734"/>
                <a:gd name="connsiteY1" fmla="*/ 0 h 80919"/>
                <a:gd name="connsiteX2" fmla="*/ 112734 w 112734"/>
                <a:gd name="connsiteY2" fmla="*/ 39236 h 80919"/>
                <a:gd name="connsiteX3" fmla="*/ 69877 w 112734"/>
                <a:gd name="connsiteY3" fmla="*/ 79395 h 80919"/>
                <a:gd name="connsiteX4" fmla="*/ 52301 w 112734"/>
                <a:gd name="connsiteY4" fmla="*/ 70956 h 80919"/>
                <a:gd name="connsiteX5" fmla="*/ 0 w 112734"/>
                <a:gd name="connsiteY5" fmla="*/ 80919 h 8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734" h="80919">
                  <a:moveTo>
                    <a:pt x="0" y="80919"/>
                  </a:moveTo>
                  <a:lnTo>
                    <a:pt x="23421" y="0"/>
                  </a:lnTo>
                  <a:lnTo>
                    <a:pt x="112734" y="39236"/>
                  </a:lnTo>
                  <a:lnTo>
                    <a:pt x="69877" y="79395"/>
                  </a:lnTo>
                  <a:lnTo>
                    <a:pt x="52301" y="70956"/>
                  </a:lnTo>
                  <a:lnTo>
                    <a:pt x="0" y="80919"/>
                  </a:lnTo>
                  <a:close/>
                </a:path>
              </a:pathLst>
            </a:custGeom>
            <a:solidFill>
              <a:srgbClr val="C00000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CH">
                <a:latin typeface="Calibri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8583888" y="7805085"/>
            <a:ext cx="900000" cy="180000"/>
            <a:chOff x="8583888" y="7805085"/>
            <a:chExt cx="900000" cy="180000"/>
          </a:xfrm>
        </p:grpSpPr>
        <p:sp>
          <p:nvSpPr>
            <p:cNvPr id="146" name="Oval 212"/>
            <p:cNvSpPr>
              <a:spLocks noChangeArrowheads="1"/>
            </p:cNvSpPr>
            <p:nvPr/>
          </p:nvSpPr>
          <p:spPr bwMode="auto">
            <a:xfrm>
              <a:off x="8583888" y="7805085"/>
              <a:ext cx="900000" cy="180000"/>
            </a:xfrm>
            <a:prstGeom prst="ellipse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3" tIns="45712" rIns="91423" bIns="45712" anchor="ctr"/>
            <a:lstStyle/>
            <a:p>
              <a:pPr algn="r" defTabSz="1279525"/>
              <a:r>
                <a:rPr lang="de-CH" sz="800" dirty="0" smtClean="0">
                  <a:latin typeface="Calibri" pitchFamily="34" charset="0"/>
                </a:rPr>
                <a:t>geom</a:t>
              </a:r>
              <a:endParaRPr lang="de-CH" sz="800" dirty="0">
                <a:latin typeface="Calibri" pitchFamily="34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8815584" y="7837988"/>
              <a:ext cx="101159" cy="108869"/>
              <a:chOff x="8078756" y="7470665"/>
              <a:chExt cx="101159" cy="108869"/>
            </a:xfrm>
          </p:grpSpPr>
          <p:sp>
            <p:nvSpPr>
              <p:cNvPr id="120" name="Oval 54"/>
              <p:cNvSpPr>
                <a:spLocks noChangeArrowheads="1"/>
              </p:cNvSpPr>
              <p:nvPr/>
            </p:nvSpPr>
            <p:spPr bwMode="auto">
              <a:xfrm flipV="1">
                <a:off x="8078756" y="7517357"/>
                <a:ext cx="45719" cy="46692"/>
              </a:xfrm>
              <a:prstGeom prst="ellipse">
                <a:avLst/>
              </a:prstGeom>
              <a:solidFill>
                <a:srgbClr val="C00000"/>
              </a:solidFill>
              <a:ln w="635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CH">
                  <a:latin typeface="Calibri" pitchFamily="34" charset="0"/>
                </a:endParaRPr>
              </a:p>
            </p:txBody>
          </p:sp>
          <p:sp>
            <p:nvSpPr>
              <p:cNvPr id="123" name="Oval 54"/>
              <p:cNvSpPr>
                <a:spLocks noChangeArrowheads="1"/>
              </p:cNvSpPr>
              <p:nvPr/>
            </p:nvSpPr>
            <p:spPr bwMode="auto">
              <a:xfrm flipV="1">
                <a:off x="8134196" y="7532842"/>
                <a:ext cx="45719" cy="46692"/>
              </a:xfrm>
              <a:prstGeom prst="ellipse">
                <a:avLst/>
              </a:prstGeom>
              <a:solidFill>
                <a:srgbClr val="C00000"/>
              </a:solidFill>
              <a:ln w="635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CH">
                  <a:latin typeface="Calibri" pitchFamily="34" charset="0"/>
                </a:endParaRPr>
              </a:p>
            </p:txBody>
          </p:sp>
          <p:sp>
            <p:nvSpPr>
              <p:cNvPr id="124" name="Oval 54"/>
              <p:cNvSpPr>
                <a:spLocks noChangeArrowheads="1"/>
              </p:cNvSpPr>
              <p:nvPr/>
            </p:nvSpPr>
            <p:spPr bwMode="auto">
              <a:xfrm flipV="1">
                <a:off x="8120512" y="7470665"/>
                <a:ext cx="45719" cy="46692"/>
              </a:xfrm>
              <a:prstGeom prst="ellipse">
                <a:avLst/>
              </a:prstGeom>
              <a:solidFill>
                <a:srgbClr val="C00000"/>
              </a:solidFill>
              <a:ln w="635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CH">
                  <a:latin typeface="Calibri" pitchFamily="34" charset="0"/>
                </a:endParaRPr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8582752" y="8073899"/>
            <a:ext cx="900000" cy="180000"/>
            <a:chOff x="8582752" y="8073899"/>
            <a:chExt cx="900000" cy="180000"/>
          </a:xfrm>
        </p:grpSpPr>
        <p:sp>
          <p:nvSpPr>
            <p:cNvPr id="143" name="Oval 212"/>
            <p:cNvSpPr>
              <a:spLocks noChangeArrowheads="1"/>
            </p:cNvSpPr>
            <p:nvPr/>
          </p:nvSpPr>
          <p:spPr bwMode="auto">
            <a:xfrm>
              <a:off x="8582752" y="8073899"/>
              <a:ext cx="900000" cy="180000"/>
            </a:xfrm>
            <a:prstGeom prst="ellipse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3" tIns="45712" rIns="91423" bIns="45712" anchor="ctr"/>
            <a:lstStyle/>
            <a:p>
              <a:pPr algn="r" defTabSz="1279525"/>
              <a:r>
                <a:rPr lang="de-CH" sz="800" dirty="0" smtClean="0">
                  <a:latin typeface="Calibri" pitchFamily="34" charset="0"/>
                </a:rPr>
                <a:t>geom</a:t>
              </a:r>
              <a:endParaRPr lang="de-CH" sz="800" dirty="0">
                <a:latin typeface="Calibri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8780473" y="8111030"/>
              <a:ext cx="136270" cy="106713"/>
              <a:chOff x="8043645" y="7735973"/>
              <a:chExt cx="161948" cy="126821"/>
            </a:xfrm>
          </p:grpSpPr>
          <p:sp>
            <p:nvSpPr>
              <p:cNvPr id="121" name="Freeform 68"/>
              <p:cNvSpPr>
                <a:spLocks/>
              </p:cNvSpPr>
              <p:nvPr/>
            </p:nvSpPr>
            <p:spPr bwMode="auto">
              <a:xfrm>
                <a:off x="8043645" y="7766949"/>
                <a:ext cx="107121" cy="9584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12" y="64"/>
                  </a:cxn>
                  <a:cxn ang="0">
                    <a:pos x="101" y="6"/>
                  </a:cxn>
                  <a:cxn ang="0">
                    <a:pos x="89" y="102"/>
                  </a:cxn>
                </a:cxnLst>
                <a:rect l="0" t="0" r="r" b="b"/>
                <a:pathLst>
                  <a:path w="114" h="102">
                    <a:moveTo>
                      <a:pt x="29" y="0"/>
                    </a:moveTo>
                    <a:cubicBezTo>
                      <a:pt x="26" y="12"/>
                      <a:pt x="0" y="63"/>
                      <a:pt x="12" y="64"/>
                    </a:cubicBezTo>
                    <a:cubicBezTo>
                      <a:pt x="24" y="65"/>
                      <a:pt x="88" y="0"/>
                      <a:pt x="101" y="6"/>
                    </a:cubicBezTo>
                    <a:cubicBezTo>
                      <a:pt x="114" y="12"/>
                      <a:pt x="91" y="82"/>
                      <a:pt x="89" y="102"/>
                    </a:cubicBezTo>
                  </a:path>
                </a:pathLst>
              </a:custGeom>
              <a:noFill/>
              <a:ln w="127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de-CH">
                  <a:latin typeface="Calibri" pitchFamily="34" charset="0"/>
                </a:endParaRPr>
              </a:p>
            </p:txBody>
          </p:sp>
          <p:sp>
            <p:nvSpPr>
              <p:cNvPr id="125" name="Freeform 68"/>
              <p:cNvSpPr>
                <a:spLocks/>
              </p:cNvSpPr>
              <p:nvPr/>
            </p:nvSpPr>
            <p:spPr bwMode="auto">
              <a:xfrm rot="7200000">
                <a:off x="8124298" y="7704502"/>
                <a:ext cx="45719" cy="108662"/>
              </a:xfrm>
              <a:custGeom>
                <a:avLst/>
                <a:gdLst>
                  <a:gd name="connsiteX0" fmla="*/ 1704 w 6967"/>
                  <a:gd name="connsiteY0" fmla="*/ 0 h 10000"/>
                  <a:gd name="connsiteX1" fmla="*/ 213 w 6967"/>
                  <a:gd name="connsiteY1" fmla="*/ 6275 h 10000"/>
                  <a:gd name="connsiteX2" fmla="*/ 6967 w 6967"/>
                  <a:gd name="connsiteY2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967" h="10000">
                    <a:moveTo>
                      <a:pt x="1704" y="0"/>
                    </a:moveTo>
                    <a:cubicBezTo>
                      <a:pt x="1441" y="1176"/>
                      <a:pt x="-664" y="4609"/>
                      <a:pt x="213" y="6275"/>
                    </a:cubicBezTo>
                    <a:cubicBezTo>
                      <a:pt x="1090" y="7941"/>
                      <a:pt x="5560" y="9224"/>
                      <a:pt x="6967" y="10000"/>
                    </a:cubicBezTo>
                  </a:path>
                </a:pathLst>
              </a:custGeom>
              <a:noFill/>
              <a:ln w="127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de-CH">
                  <a:latin typeface="Calibri" pitchFamily="34" charset="0"/>
                </a:endParaRPr>
              </a:p>
            </p:txBody>
          </p:sp>
          <p:sp>
            <p:nvSpPr>
              <p:cNvPr id="126" name="Freeform 68"/>
              <p:cNvSpPr>
                <a:spLocks/>
              </p:cNvSpPr>
              <p:nvPr/>
            </p:nvSpPr>
            <p:spPr bwMode="auto">
              <a:xfrm rot="13927624">
                <a:off x="8150457" y="7796726"/>
                <a:ext cx="45719" cy="64552"/>
              </a:xfrm>
              <a:custGeom>
                <a:avLst/>
                <a:gdLst>
                  <a:gd name="connsiteX0" fmla="*/ 1704 w 6967"/>
                  <a:gd name="connsiteY0" fmla="*/ 0 h 10000"/>
                  <a:gd name="connsiteX1" fmla="*/ 213 w 6967"/>
                  <a:gd name="connsiteY1" fmla="*/ 6275 h 10000"/>
                  <a:gd name="connsiteX2" fmla="*/ 6967 w 6967"/>
                  <a:gd name="connsiteY2" fmla="*/ 10000 h 10000"/>
                  <a:gd name="connsiteX0" fmla="*/ 79 w 7633"/>
                  <a:gd name="connsiteY0" fmla="*/ 0 h 10000"/>
                  <a:gd name="connsiteX1" fmla="*/ 2009 w 7633"/>
                  <a:gd name="connsiteY1" fmla="*/ 4274 h 10000"/>
                  <a:gd name="connsiteX2" fmla="*/ 7633 w 7633"/>
                  <a:gd name="connsiteY2" fmla="*/ 10000 h 10000"/>
                  <a:gd name="connsiteX0" fmla="*/ 0 w 9897"/>
                  <a:gd name="connsiteY0" fmla="*/ 0 h 10000"/>
                  <a:gd name="connsiteX1" fmla="*/ 9897 w 9897"/>
                  <a:gd name="connsiteY1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897" h="10000">
                    <a:moveTo>
                      <a:pt x="0" y="0"/>
                    </a:moveTo>
                    <a:lnTo>
                      <a:pt x="9897" y="10000"/>
                    </a:lnTo>
                  </a:path>
                </a:pathLst>
              </a:custGeom>
              <a:noFill/>
              <a:ln w="12700" cap="flat" cmpd="sng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de-CH">
                  <a:latin typeface="Calibri" pitchFamily="34" charset="0"/>
                </a:endParaRPr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8583888" y="8344736"/>
            <a:ext cx="900000" cy="180000"/>
            <a:chOff x="8583888" y="8344736"/>
            <a:chExt cx="900000" cy="180000"/>
          </a:xfrm>
        </p:grpSpPr>
        <p:sp>
          <p:nvSpPr>
            <p:cNvPr id="142" name="Oval 212"/>
            <p:cNvSpPr>
              <a:spLocks noChangeArrowheads="1"/>
            </p:cNvSpPr>
            <p:nvPr/>
          </p:nvSpPr>
          <p:spPr bwMode="auto">
            <a:xfrm>
              <a:off x="8583888" y="8344736"/>
              <a:ext cx="900000" cy="180000"/>
            </a:xfrm>
            <a:prstGeom prst="ellipse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3" tIns="45712" rIns="91423" bIns="45712" anchor="ctr"/>
            <a:lstStyle/>
            <a:p>
              <a:pPr algn="r" defTabSz="1279525"/>
              <a:r>
                <a:rPr lang="de-CH" sz="800" dirty="0" smtClean="0">
                  <a:latin typeface="Calibri" pitchFamily="34" charset="0"/>
                </a:rPr>
                <a:t>geom</a:t>
              </a:r>
              <a:endParaRPr lang="de-CH" sz="800" dirty="0">
                <a:latin typeface="Calibri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8789021" y="8386291"/>
              <a:ext cx="131442" cy="105869"/>
              <a:chOff x="8039493" y="8014732"/>
              <a:chExt cx="146994" cy="118395"/>
            </a:xfrm>
          </p:grpSpPr>
          <p:sp>
            <p:nvSpPr>
              <p:cNvPr id="122" name="AutoShape 69"/>
              <p:cNvSpPr>
                <a:spLocks noChangeArrowheads="1"/>
              </p:cNvSpPr>
              <p:nvPr/>
            </p:nvSpPr>
            <p:spPr bwMode="auto">
              <a:xfrm rot="2295969">
                <a:off x="8054537" y="8014732"/>
                <a:ext cx="131950" cy="94712"/>
              </a:xfrm>
              <a:custGeom>
                <a:avLst/>
                <a:gdLst>
                  <a:gd name="connsiteX0" fmla="*/ 0 w 105882"/>
                  <a:gd name="connsiteY0" fmla="*/ 40443 h 105882"/>
                  <a:gd name="connsiteX1" fmla="*/ 52941 w 105882"/>
                  <a:gd name="connsiteY1" fmla="*/ 0 h 105882"/>
                  <a:gd name="connsiteX2" fmla="*/ 105882 w 105882"/>
                  <a:gd name="connsiteY2" fmla="*/ 40443 h 105882"/>
                  <a:gd name="connsiteX3" fmla="*/ 85660 w 105882"/>
                  <a:gd name="connsiteY3" fmla="*/ 105882 h 105882"/>
                  <a:gd name="connsiteX4" fmla="*/ 20222 w 105882"/>
                  <a:gd name="connsiteY4" fmla="*/ 105882 h 105882"/>
                  <a:gd name="connsiteX5" fmla="*/ 0 w 105882"/>
                  <a:gd name="connsiteY5" fmla="*/ 40443 h 105882"/>
                  <a:gd name="connsiteX0" fmla="*/ 0 w 105882"/>
                  <a:gd name="connsiteY0" fmla="*/ 0 h 65439"/>
                  <a:gd name="connsiteX1" fmla="*/ 59918 w 105882"/>
                  <a:gd name="connsiteY1" fmla="*/ 2580 h 65439"/>
                  <a:gd name="connsiteX2" fmla="*/ 105882 w 105882"/>
                  <a:gd name="connsiteY2" fmla="*/ 0 h 65439"/>
                  <a:gd name="connsiteX3" fmla="*/ 85660 w 105882"/>
                  <a:gd name="connsiteY3" fmla="*/ 6543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0 h 65439"/>
                  <a:gd name="connsiteX1" fmla="*/ 59918 w 105882"/>
                  <a:gd name="connsiteY1" fmla="*/ 2580 h 65439"/>
                  <a:gd name="connsiteX2" fmla="*/ 105882 w 105882"/>
                  <a:gd name="connsiteY2" fmla="*/ 0 h 65439"/>
                  <a:gd name="connsiteX3" fmla="*/ 63025 w 105882"/>
                  <a:gd name="connsiteY3" fmla="*/ 4015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0 h 65439"/>
                  <a:gd name="connsiteX1" fmla="*/ 40075 w 105882"/>
                  <a:gd name="connsiteY1" fmla="*/ 23414 h 65439"/>
                  <a:gd name="connsiteX2" fmla="*/ 105882 w 105882"/>
                  <a:gd name="connsiteY2" fmla="*/ 0 h 65439"/>
                  <a:gd name="connsiteX3" fmla="*/ 63025 w 105882"/>
                  <a:gd name="connsiteY3" fmla="*/ 4015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39236 h 104675"/>
                  <a:gd name="connsiteX1" fmla="*/ 16569 w 105882"/>
                  <a:gd name="connsiteY1" fmla="*/ 0 h 104675"/>
                  <a:gd name="connsiteX2" fmla="*/ 105882 w 105882"/>
                  <a:gd name="connsiteY2" fmla="*/ 39236 h 104675"/>
                  <a:gd name="connsiteX3" fmla="*/ 63025 w 105882"/>
                  <a:gd name="connsiteY3" fmla="*/ 79395 h 104675"/>
                  <a:gd name="connsiteX4" fmla="*/ 20222 w 105882"/>
                  <a:gd name="connsiteY4" fmla="*/ 104675 h 104675"/>
                  <a:gd name="connsiteX5" fmla="*/ 0 w 105882"/>
                  <a:gd name="connsiteY5" fmla="*/ 39236 h 104675"/>
                  <a:gd name="connsiteX0" fmla="*/ 0 w 112734"/>
                  <a:gd name="connsiteY0" fmla="*/ 80919 h 104675"/>
                  <a:gd name="connsiteX1" fmla="*/ 23421 w 112734"/>
                  <a:gd name="connsiteY1" fmla="*/ 0 h 104675"/>
                  <a:gd name="connsiteX2" fmla="*/ 112734 w 112734"/>
                  <a:gd name="connsiteY2" fmla="*/ 39236 h 104675"/>
                  <a:gd name="connsiteX3" fmla="*/ 69877 w 112734"/>
                  <a:gd name="connsiteY3" fmla="*/ 79395 h 104675"/>
                  <a:gd name="connsiteX4" fmla="*/ 27074 w 112734"/>
                  <a:gd name="connsiteY4" fmla="*/ 104675 h 104675"/>
                  <a:gd name="connsiteX5" fmla="*/ 0 w 112734"/>
                  <a:gd name="connsiteY5" fmla="*/ 80919 h 104675"/>
                  <a:gd name="connsiteX0" fmla="*/ 0 w 112734"/>
                  <a:gd name="connsiteY0" fmla="*/ 80919 h 80919"/>
                  <a:gd name="connsiteX1" fmla="*/ 23421 w 112734"/>
                  <a:gd name="connsiteY1" fmla="*/ 0 h 80919"/>
                  <a:gd name="connsiteX2" fmla="*/ 112734 w 112734"/>
                  <a:gd name="connsiteY2" fmla="*/ 39236 h 80919"/>
                  <a:gd name="connsiteX3" fmla="*/ 69877 w 112734"/>
                  <a:gd name="connsiteY3" fmla="*/ 79395 h 80919"/>
                  <a:gd name="connsiteX4" fmla="*/ 52301 w 112734"/>
                  <a:gd name="connsiteY4" fmla="*/ 70956 h 80919"/>
                  <a:gd name="connsiteX5" fmla="*/ 0 w 112734"/>
                  <a:gd name="connsiteY5" fmla="*/ 80919 h 80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2734" h="80919">
                    <a:moveTo>
                      <a:pt x="0" y="80919"/>
                    </a:moveTo>
                    <a:lnTo>
                      <a:pt x="23421" y="0"/>
                    </a:lnTo>
                    <a:lnTo>
                      <a:pt x="112734" y="39236"/>
                    </a:lnTo>
                    <a:lnTo>
                      <a:pt x="69877" y="79395"/>
                    </a:lnTo>
                    <a:lnTo>
                      <a:pt x="52301" y="70956"/>
                    </a:lnTo>
                    <a:lnTo>
                      <a:pt x="0" y="80919"/>
                    </a:lnTo>
                    <a:close/>
                  </a:path>
                </a:pathLst>
              </a:custGeom>
              <a:solidFill>
                <a:srgbClr val="C00000"/>
              </a:solidFill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CH">
                  <a:latin typeface="Calibri" pitchFamily="34" charset="0"/>
                </a:endParaRPr>
              </a:p>
            </p:txBody>
          </p:sp>
          <p:sp>
            <p:nvSpPr>
              <p:cNvPr id="127" name="AutoShape 69"/>
              <p:cNvSpPr>
                <a:spLocks noChangeArrowheads="1"/>
              </p:cNvSpPr>
              <p:nvPr/>
            </p:nvSpPr>
            <p:spPr bwMode="auto">
              <a:xfrm rot="2295969">
                <a:off x="8039493" y="8086749"/>
                <a:ext cx="45720" cy="46378"/>
              </a:xfrm>
              <a:custGeom>
                <a:avLst/>
                <a:gdLst>
                  <a:gd name="connsiteX0" fmla="*/ 0 w 105882"/>
                  <a:gd name="connsiteY0" fmla="*/ 40443 h 105882"/>
                  <a:gd name="connsiteX1" fmla="*/ 52941 w 105882"/>
                  <a:gd name="connsiteY1" fmla="*/ 0 h 105882"/>
                  <a:gd name="connsiteX2" fmla="*/ 105882 w 105882"/>
                  <a:gd name="connsiteY2" fmla="*/ 40443 h 105882"/>
                  <a:gd name="connsiteX3" fmla="*/ 85660 w 105882"/>
                  <a:gd name="connsiteY3" fmla="*/ 105882 h 105882"/>
                  <a:gd name="connsiteX4" fmla="*/ 20222 w 105882"/>
                  <a:gd name="connsiteY4" fmla="*/ 105882 h 105882"/>
                  <a:gd name="connsiteX5" fmla="*/ 0 w 105882"/>
                  <a:gd name="connsiteY5" fmla="*/ 40443 h 105882"/>
                  <a:gd name="connsiteX0" fmla="*/ 0 w 105882"/>
                  <a:gd name="connsiteY0" fmla="*/ 0 h 65439"/>
                  <a:gd name="connsiteX1" fmla="*/ 59918 w 105882"/>
                  <a:gd name="connsiteY1" fmla="*/ 2580 h 65439"/>
                  <a:gd name="connsiteX2" fmla="*/ 105882 w 105882"/>
                  <a:gd name="connsiteY2" fmla="*/ 0 h 65439"/>
                  <a:gd name="connsiteX3" fmla="*/ 85660 w 105882"/>
                  <a:gd name="connsiteY3" fmla="*/ 6543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0 h 65439"/>
                  <a:gd name="connsiteX1" fmla="*/ 59918 w 105882"/>
                  <a:gd name="connsiteY1" fmla="*/ 2580 h 65439"/>
                  <a:gd name="connsiteX2" fmla="*/ 105882 w 105882"/>
                  <a:gd name="connsiteY2" fmla="*/ 0 h 65439"/>
                  <a:gd name="connsiteX3" fmla="*/ 63025 w 105882"/>
                  <a:gd name="connsiteY3" fmla="*/ 4015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0 h 65439"/>
                  <a:gd name="connsiteX1" fmla="*/ 40075 w 105882"/>
                  <a:gd name="connsiteY1" fmla="*/ 23414 h 65439"/>
                  <a:gd name="connsiteX2" fmla="*/ 105882 w 105882"/>
                  <a:gd name="connsiteY2" fmla="*/ 0 h 65439"/>
                  <a:gd name="connsiteX3" fmla="*/ 63025 w 105882"/>
                  <a:gd name="connsiteY3" fmla="*/ 4015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39236 h 104675"/>
                  <a:gd name="connsiteX1" fmla="*/ 16569 w 105882"/>
                  <a:gd name="connsiteY1" fmla="*/ 0 h 104675"/>
                  <a:gd name="connsiteX2" fmla="*/ 105882 w 105882"/>
                  <a:gd name="connsiteY2" fmla="*/ 39236 h 104675"/>
                  <a:gd name="connsiteX3" fmla="*/ 63025 w 105882"/>
                  <a:gd name="connsiteY3" fmla="*/ 79395 h 104675"/>
                  <a:gd name="connsiteX4" fmla="*/ 20222 w 105882"/>
                  <a:gd name="connsiteY4" fmla="*/ 104675 h 104675"/>
                  <a:gd name="connsiteX5" fmla="*/ 0 w 105882"/>
                  <a:gd name="connsiteY5" fmla="*/ 39236 h 104675"/>
                  <a:gd name="connsiteX0" fmla="*/ 0 w 112734"/>
                  <a:gd name="connsiteY0" fmla="*/ 80919 h 104675"/>
                  <a:gd name="connsiteX1" fmla="*/ 23421 w 112734"/>
                  <a:gd name="connsiteY1" fmla="*/ 0 h 104675"/>
                  <a:gd name="connsiteX2" fmla="*/ 112734 w 112734"/>
                  <a:gd name="connsiteY2" fmla="*/ 39236 h 104675"/>
                  <a:gd name="connsiteX3" fmla="*/ 69877 w 112734"/>
                  <a:gd name="connsiteY3" fmla="*/ 79395 h 104675"/>
                  <a:gd name="connsiteX4" fmla="*/ 27074 w 112734"/>
                  <a:gd name="connsiteY4" fmla="*/ 104675 h 104675"/>
                  <a:gd name="connsiteX5" fmla="*/ 0 w 112734"/>
                  <a:gd name="connsiteY5" fmla="*/ 80919 h 104675"/>
                  <a:gd name="connsiteX0" fmla="*/ 0 w 112734"/>
                  <a:gd name="connsiteY0" fmla="*/ 80919 h 80919"/>
                  <a:gd name="connsiteX1" fmla="*/ 23421 w 112734"/>
                  <a:gd name="connsiteY1" fmla="*/ 0 h 80919"/>
                  <a:gd name="connsiteX2" fmla="*/ 112734 w 112734"/>
                  <a:gd name="connsiteY2" fmla="*/ 39236 h 80919"/>
                  <a:gd name="connsiteX3" fmla="*/ 69877 w 112734"/>
                  <a:gd name="connsiteY3" fmla="*/ 79395 h 80919"/>
                  <a:gd name="connsiteX4" fmla="*/ 52301 w 112734"/>
                  <a:gd name="connsiteY4" fmla="*/ 70956 h 80919"/>
                  <a:gd name="connsiteX5" fmla="*/ 0 w 112734"/>
                  <a:gd name="connsiteY5" fmla="*/ 80919 h 80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2734" h="80919">
                    <a:moveTo>
                      <a:pt x="0" y="80919"/>
                    </a:moveTo>
                    <a:lnTo>
                      <a:pt x="23421" y="0"/>
                    </a:lnTo>
                    <a:lnTo>
                      <a:pt x="112734" y="39236"/>
                    </a:lnTo>
                    <a:lnTo>
                      <a:pt x="69877" y="79395"/>
                    </a:lnTo>
                    <a:lnTo>
                      <a:pt x="52301" y="70956"/>
                    </a:lnTo>
                    <a:lnTo>
                      <a:pt x="0" y="80919"/>
                    </a:lnTo>
                    <a:close/>
                  </a:path>
                </a:pathLst>
              </a:custGeom>
              <a:solidFill>
                <a:srgbClr val="C00000"/>
              </a:solidFill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CH">
                  <a:latin typeface="Calibri" pitchFamily="34" charset="0"/>
                </a:endParaRPr>
              </a:p>
            </p:txBody>
          </p:sp>
        </p:grpSp>
      </p:grpSp>
      <p:sp>
        <p:nvSpPr>
          <p:cNvPr id="129" name="Text Box 55"/>
          <p:cNvSpPr txBox="1">
            <a:spLocks noChangeArrowheads="1"/>
          </p:cNvSpPr>
          <p:nvPr/>
        </p:nvSpPr>
        <p:spPr bwMode="auto">
          <a:xfrm>
            <a:off x="9469373" y="7748462"/>
            <a:ext cx="2564936" cy="2762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>
            <a:spAutoFit/>
          </a:bodyPr>
          <a:lstStyle/>
          <a:p>
            <a:pPr algn="l" defTabSz="1279525">
              <a:spcBef>
                <a:spcPct val="50000"/>
              </a:spcBef>
            </a:pPr>
            <a:r>
              <a:rPr lang="de-CH" sz="1200" dirty="0" smtClean="0">
                <a:latin typeface="Calibri" pitchFamily="34" charset="0"/>
              </a:rPr>
              <a:t>Multi</a:t>
            </a:r>
            <a:r>
              <a:rPr lang="de-CH" sz="1200" dirty="0" smtClean="0">
                <a:latin typeface="Calibri" pitchFamily="34" charset="0"/>
              </a:rPr>
              <a:t> </a:t>
            </a:r>
            <a:r>
              <a:rPr lang="de-CH" sz="1200" dirty="0">
                <a:latin typeface="Calibri" pitchFamily="34" charset="0"/>
              </a:rPr>
              <a:t>Point </a:t>
            </a:r>
            <a:r>
              <a:rPr lang="de-CH" sz="1200" dirty="0" smtClean="0">
                <a:latin typeface="Calibri" pitchFamily="34" charset="0"/>
              </a:rPr>
              <a:t>Geometry Subtype</a:t>
            </a:r>
            <a:endParaRPr lang="de-CH" sz="1200" dirty="0">
              <a:latin typeface="Calibri" pitchFamily="34" charset="0"/>
            </a:endParaRPr>
          </a:p>
        </p:txBody>
      </p:sp>
      <p:sp>
        <p:nvSpPr>
          <p:cNvPr id="130" name="Text Box 57"/>
          <p:cNvSpPr txBox="1">
            <a:spLocks noChangeArrowheads="1"/>
          </p:cNvSpPr>
          <p:nvPr/>
        </p:nvSpPr>
        <p:spPr bwMode="auto">
          <a:xfrm>
            <a:off x="9469373" y="8035800"/>
            <a:ext cx="2564936" cy="27463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>
            <a:spAutoFit/>
          </a:bodyPr>
          <a:lstStyle/>
          <a:p>
            <a:pPr algn="l" defTabSz="1279525">
              <a:spcBef>
                <a:spcPct val="50000"/>
              </a:spcBef>
            </a:pPr>
            <a:r>
              <a:rPr lang="de-CH" sz="1200" dirty="0" smtClean="0">
                <a:latin typeface="Calibri" pitchFamily="34" charset="0"/>
              </a:rPr>
              <a:t>Multi Line </a:t>
            </a:r>
            <a:r>
              <a:rPr lang="de-CH" sz="1200" dirty="0" smtClean="0">
                <a:latin typeface="Calibri" pitchFamily="34" charset="0"/>
              </a:rPr>
              <a:t>Geometry Subtype</a:t>
            </a:r>
            <a:endParaRPr lang="de-CH" sz="1200" dirty="0">
              <a:latin typeface="Calibri" pitchFamily="34" charset="0"/>
            </a:endParaRPr>
          </a:p>
        </p:txBody>
      </p:sp>
      <p:sp>
        <p:nvSpPr>
          <p:cNvPr id="131" name="Text Box 70"/>
          <p:cNvSpPr txBox="1">
            <a:spLocks noChangeArrowheads="1"/>
          </p:cNvSpPr>
          <p:nvPr/>
        </p:nvSpPr>
        <p:spPr bwMode="auto">
          <a:xfrm>
            <a:off x="9469373" y="8310437"/>
            <a:ext cx="2564936" cy="27698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>
            <a:spAutoFit/>
          </a:bodyPr>
          <a:lstStyle/>
          <a:p>
            <a:pPr algn="l" defTabSz="1279525">
              <a:spcBef>
                <a:spcPct val="50000"/>
              </a:spcBef>
            </a:pPr>
            <a:r>
              <a:rPr lang="de-CH" sz="1200" dirty="0" smtClean="0">
                <a:latin typeface="Calibri" pitchFamily="34" charset="0"/>
              </a:rPr>
              <a:t>Multi </a:t>
            </a:r>
            <a:r>
              <a:rPr lang="de-CH" sz="1200" dirty="0">
                <a:latin typeface="Calibri" pitchFamily="34" charset="0"/>
              </a:rPr>
              <a:t>Polygon </a:t>
            </a:r>
            <a:r>
              <a:rPr lang="de-CH" sz="1200" dirty="0" smtClean="0">
                <a:latin typeface="Calibri" pitchFamily="34" charset="0"/>
              </a:rPr>
              <a:t>Geometry Subtype</a:t>
            </a:r>
            <a:endParaRPr lang="de-CH" sz="1200" dirty="0">
              <a:latin typeface="Calibri" pitchFamily="34" charset="0"/>
            </a:endParaRPr>
          </a:p>
        </p:txBody>
      </p:sp>
      <p:sp>
        <p:nvSpPr>
          <p:cNvPr id="135" name="Text Box 75"/>
          <p:cNvSpPr txBox="1">
            <a:spLocks noChangeArrowheads="1"/>
          </p:cNvSpPr>
          <p:nvPr/>
        </p:nvSpPr>
        <p:spPr bwMode="auto">
          <a:xfrm>
            <a:off x="9475642" y="6189465"/>
            <a:ext cx="2566056" cy="27463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1423" tIns="45712" rIns="91423" bIns="45712">
            <a:spAutoFit/>
          </a:bodyPr>
          <a:lstStyle/>
          <a:p>
            <a:pPr algn="l" defTabSz="1279525">
              <a:spcBef>
                <a:spcPct val="50000"/>
              </a:spcBef>
            </a:pPr>
            <a:r>
              <a:rPr lang="de-CH" sz="1200" dirty="0" smtClean="0">
                <a:latin typeface="Calibri" pitchFamily="34" charset="0"/>
              </a:rPr>
              <a:t>Weak Entity Type</a:t>
            </a:r>
            <a:endParaRPr lang="de-CH" sz="1200" dirty="0">
              <a:latin typeface="Calibri" pitchFamily="34" charset="0"/>
            </a:endParaRPr>
          </a:p>
        </p:txBody>
      </p:sp>
      <p:sp>
        <p:nvSpPr>
          <p:cNvPr id="136" name="Rectangle 205"/>
          <p:cNvSpPr>
            <a:spLocks noChangeArrowheads="1"/>
          </p:cNvSpPr>
          <p:nvPr/>
        </p:nvSpPr>
        <p:spPr bwMode="auto">
          <a:xfrm>
            <a:off x="8861302" y="6248073"/>
            <a:ext cx="580645" cy="19152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b="1" dirty="0" smtClean="0">
                <a:latin typeface="Calibri" pitchFamily="34" charset="0"/>
              </a:rPr>
              <a:t>RIVER</a:t>
            </a:r>
          </a:p>
        </p:txBody>
      </p:sp>
      <p:cxnSp>
        <p:nvCxnSpPr>
          <p:cNvPr id="137" name="AutoShape 113"/>
          <p:cNvCxnSpPr>
            <a:cxnSpLocks noChangeShapeType="1"/>
            <a:stCxn id="136" idx="1"/>
          </p:cNvCxnSpPr>
          <p:nvPr/>
        </p:nvCxnSpPr>
        <p:spPr bwMode="auto">
          <a:xfrm flipH="1">
            <a:off x="8649838" y="6343836"/>
            <a:ext cx="211464" cy="79781"/>
          </a:xfrm>
          <a:prstGeom prst="straightConnector1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8" name="AutoShape 113"/>
          <p:cNvCxnSpPr>
            <a:cxnSpLocks noChangeShapeType="1"/>
          </p:cNvCxnSpPr>
          <p:nvPr/>
        </p:nvCxnSpPr>
        <p:spPr bwMode="auto">
          <a:xfrm flipH="1">
            <a:off x="8638729" y="6702131"/>
            <a:ext cx="731209" cy="51152"/>
          </a:xfrm>
          <a:prstGeom prst="straightConnector1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49" name="Oval 212"/>
          <p:cNvSpPr>
            <a:spLocks noChangeArrowheads="1"/>
          </p:cNvSpPr>
          <p:nvPr/>
        </p:nvSpPr>
        <p:spPr bwMode="auto">
          <a:xfrm>
            <a:off x="9040303" y="5880750"/>
            <a:ext cx="900000" cy="180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3" tIns="45712" rIns="91423" bIns="45712" anchor="ctr"/>
          <a:lstStyle/>
          <a:p>
            <a:pPr defTabSz="1279525"/>
            <a:r>
              <a:rPr lang="de-CH" sz="8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RiverID</a:t>
            </a:r>
            <a:endParaRPr lang="de-CH" sz="800" u="sng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56" name="AutoShape 213"/>
          <p:cNvCxnSpPr>
            <a:cxnSpLocks noChangeShapeType="1"/>
            <a:stCxn id="379" idx="1"/>
            <a:endCxn id="152" idx="4"/>
          </p:cNvCxnSpPr>
          <p:nvPr/>
        </p:nvCxnSpPr>
        <p:spPr bwMode="auto">
          <a:xfrm flipV="1">
            <a:off x="514934" y="4876532"/>
            <a:ext cx="72650" cy="564493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51" name="Group 150"/>
          <p:cNvGrpSpPr/>
          <p:nvPr/>
        </p:nvGrpSpPr>
        <p:grpSpPr>
          <a:xfrm>
            <a:off x="137584" y="4696532"/>
            <a:ext cx="900000" cy="180000"/>
            <a:chOff x="7847060" y="7977413"/>
            <a:chExt cx="900000" cy="180000"/>
          </a:xfrm>
        </p:grpSpPr>
        <p:sp>
          <p:nvSpPr>
            <p:cNvPr id="152" name="Oval 212"/>
            <p:cNvSpPr>
              <a:spLocks noChangeArrowheads="1"/>
            </p:cNvSpPr>
            <p:nvPr/>
          </p:nvSpPr>
          <p:spPr bwMode="auto">
            <a:xfrm>
              <a:off x="7847060" y="7977413"/>
              <a:ext cx="900000" cy="180000"/>
            </a:xfrm>
            <a:prstGeom prst="ellipse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3" tIns="45712" rIns="91423" bIns="45712" anchor="ctr"/>
            <a:lstStyle/>
            <a:p>
              <a:pPr algn="r" defTabSz="1279525"/>
              <a:r>
                <a:rPr lang="de-CH" sz="800" dirty="0" smtClean="0">
                  <a:latin typeface="Calibri" pitchFamily="34" charset="0"/>
                </a:rPr>
                <a:t>geom</a:t>
              </a:r>
              <a:endParaRPr lang="de-CH" sz="800" dirty="0">
                <a:latin typeface="Calibri" pitchFamily="34" charset="0"/>
              </a:endParaRPr>
            </a:p>
          </p:txBody>
        </p:sp>
        <p:grpSp>
          <p:nvGrpSpPr>
            <p:cNvPr id="153" name="Group 152"/>
            <p:cNvGrpSpPr/>
            <p:nvPr/>
          </p:nvGrpSpPr>
          <p:grpSpPr>
            <a:xfrm>
              <a:off x="8039493" y="8022431"/>
              <a:ext cx="131442" cy="105869"/>
              <a:chOff x="8039493" y="8014732"/>
              <a:chExt cx="146994" cy="118395"/>
            </a:xfrm>
          </p:grpSpPr>
          <p:sp>
            <p:nvSpPr>
              <p:cNvPr id="154" name="AutoShape 69"/>
              <p:cNvSpPr>
                <a:spLocks noChangeArrowheads="1"/>
              </p:cNvSpPr>
              <p:nvPr/>
            </p:nvSpPr>
            <p:spPr bwMode="auto">
              <a:xfrm rot="2295969">
                <a:off x="8054537" y="8014732"/>
                <a:ext cx="131950" cy="94712"/>
              </a:xfrm>
              <a:custGeom>
                <a:avLst/>
                <a:gdLst>
                  <a:gd name="connsiteX0" fmla="*/ 0 w 105882"/>
                  <a:gd name="connsiteY0" fmla="*/ 40443 h 105882"/>
                  <a:gd name="connsiteX1" fmla="*/ 52941 w 105882"/>
                  <a:gd name="connsiteY1" fmla="*/ 0 h 105882"/>
                  <a:gd name="connsiteX2" fmla="*/ 105882 w 105882"/>
                  <a:gd name="connsiteY2" fmla="*/ 40443 h 105882"/>
                  <a:gd name="connsiteX3" fmla="*/ 85660 w 105882"/>
                  <a:gd name="connsiteY3" fmla="*/ 105882 h 105882"/>
                  <a:gd name="connsiteX4" fmla="*/ 20222 w 105882"/>
                  <a:gd name="connsiteY4" fmla="*/ 105882 h 105882"/>
                  <a:gd name="connsiteX5" fmla="*/ 0 w 105882"/>
                  <a:gd name="connsiteY5" fmla="*/ 40443 h 105882"/>
                  <a:gd name="connsiteX0" fmla="*/ 0 w 105882"/>
                  <a:gd name="connsiteY0" fmla="*/ 0 h 65439"/>
                  <a:gd name="connsiteX1" fmla="*/ 59918 w 105882"/>
                  <a:gd name="connsiteY1" fmla="*/ 2580 h 65439"/>
                  <a:gd name="connsiteX2" fmla="*/ 105882 w 105882"/>
                  <a:gd name="connsiteY2" fmla="*/ 0 h 65439"/>
                  <a:gd name="connsiteX3" fmla="*/ 85660 w 105882"/>
                  <a:gd name="connsiteY3" fmla="*/ 6543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0 h 65439"/>
                  <a:gd name="connsiteX1" fmla="*/ 59918 w 105882"/>
                  <a:gd name="connsiteY1" fmla="*/ 2580 h 65439"/>
                  <a:gd name="connsiteX2" fmla="*/ 105882 w 105882"/>
                  <a:gd name="connsiteY2" fmla="*/ 0 h 65439"/>
                  <a:gd name="connsiteX3" fmla="*/ 63025 w 105882"/>
                  <a:gd name="connsiteY3" fmla="*/ 4015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0 h 65439"/>
                  <a:gd name="connsiteX1" fmla="*/ 40075 w 105882"/>
                  <a:gd name="connsiteY1" fmla="*/ 23414 h 65439"/>
                  <a:gd name="connsiteX2" fmla="*/ 105882 w 105882"/>
                  <a:gd name="connsiteY2" fmla="*/ 0 h 65439"/>
                  <a:gd name="connsiteX3" fmla="*/ 63025 w 105882"/>
                  <a:gd name="connsiteY3" fmla="*/ 4015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39236 h 104675"/>
                  <a:gd name="connsiteX1" fmla="*/ 16569 w 105882"/>
                  <a:gd name="connsiteY1" fmla="*/ 0 h 104675"/>
                  <a:gd name="connsiteX2" fmla="*/ 105882 w 105882"/>
                  <a:gd name="connsiteY2" fmla="*/ 39236 h 104675"/>
                  <a:gd name="connsiteX3" fmla="*/ 63025 w 105882"/>
                  <a:gd name="connsiteY3" fmla="*/ 79395 h 104675"/>
                  <a:gd name="connsiteX4" fmla="*/ 20222 w 105882"/>
                  <a:gd name="connsiteY4" fmla="*/ 104675 h 104675"/>
                  <a:gd name="connsiteX5" fmla="*/ 0 w 105882"/>
                  <a:gd name="connsiteY5" fmla="*/ 39236 h 104675"/>
                  <a:gd name="connsiteX0" fmla="*/ 0 w 112734"/>
                  <a:gd name="connsiteY0" fmla="*/ 80919 h 104675"/>
                  <a:gd name="connsiteX1" fmla="*/ 23421 w 112734"/>
                  <a:gd name="connsiteY1" fmla="*/ 0 h 104675"/>
                  <a:gd name="connsiteX2" fmla="*/ 112734 w 112734"/>
                  <a:gd name="connsiteY2" fmla="*/ 39236 h 104675"/>
                  <a:gd name="connsiteX3" fmla="*/ 69877 w 112734"/>
                  <a:gd name="connsiteY3" fmla="*/ 79395 h 104675"/>
                  <a:gd name="connsiteX4" fmla="*/ 27074 w 112734"/>
                  <a:gd name="connsiteY4" fmla="*/ 104675 h 104675"/>
                  <a:gd name="connsiteX5" fmla="*/ 0 w 112734"/>
                  <a:gd name="connsiteY5" fmla="*/ 80919 h 104675"/>
                  <a:gd name="connsiteX0" fmla="*/ 0 w 112734"/>
                  <a:gd name="connsiteY0" fmla="*/ 80919 h 80919"/>
                  <a:gd name="connsiteX1" fmla="*/ 23421 w 112734"/>
                  <a:gd name="connsiteY1" fmla="*/ 0 h 80919"/>
                  <a:gd name="connsiteX2" fmla="*/ 112734 w 112734"/>
                  <a:gd name="connsiteY2" fmla="*/ 39236 h 80919"/>
                  <a:gd name="connsiteX3" fmla="*/ 69877 w 112734"/>
                  <a:gd name="connsiteY3" fmla="*/ 79395 h 80919"/>
                  <a:gd name="connsiteX4" fmla="*/ 52301 w 112734"/>
                  <a:gd name="connsiteY4" fmla="*/ 70956 h 80919"/>
                  <a:gd name="connsiteX5" fmla="*/ 0 w 112734"/>
                  <a:gd name="connsiteY5" fmla="*/ 80919 h 80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2734" h="80919">
                    <a:moveTo>
                      <a:pt x="0" y="80919"/>
                    </a:moveTo>
                    <a:lnTo>
                      <a:pt x="23421" y="0"/>
                    </a:lnTo>
                    <a:lnTo>
                      <a:pt x="112734" y="39236"/>
                    </a:lnTo>
                    <a:lnTo>
                      <a:pt x="69877" y="79395"/>
                    </a:lnTo>
                    <a:lnTo>
                      <a:pt x="52301" y="70956"/>
                    </a:lnTo>
                    <a:lnTo>
                      <a:pt x="0" y="80919"/>
                    </a:lnTo>
                    <a:close/>
                  </a:path>
                </a:pathLst>
              </a:custGeom>
              <a:solidFill>
                <a:srgbClr val="C00000"/>
              </a:solidFill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CH">
                  <a:latin typeface="Calibri" pitchFamily="34" charset="0"/>
                </a:endParaRPr>
              </a:p>
            </p:txBody>
          </p:sp>
          <p:sp>
            <p:nvSpPr>
              <p:cNvPr id="155" name="AutoShape 69"/>
              <p:cNvSpPr>
                <a:spLocks noChangeArrowheads="1"/>
              </p:cNvSpPr>
              <p:nvPr/>
            </p:nvSpPr>
            <p:spPr bwMode="auto">
              <a:xfrm rot="2295969">
                <a:off x="8039493" y="8086749"/>
                <a:ext cx="45720" cy="46378"/>
              </a:xfrm>
              <a:custGeom>
                <a:avLst/>
                <a:gdLst>
                  <a:gd name="connsiteX0" fmla="*/ 0 w 105882"/>
                  <a:gd name="connsiteY0" fmla="*/ 40443 h 105882"/>
                  <a:gd name="connsiteX1" fmla="*/ 52941 w 105882"/>
                  <a:gd name="connsiteY1" fmla="*/ 0 h 105882"/>
                  <a:gd name="connsiteX2" fmla="*/ 105882 w 105882"/>
                  <a:gd name="connsiteY2" fmla="*/ 40443 h 105882"/>
                  <a:gd name="connsiteX3" fmla="*/ 85660 w 105882"/>
                  <a:gd name="connsiteY3" fmla="*/ 105882 h 105882"/>
                  <a:gd name="connsiteX4" fmla="*/ 20222 w 105882"/>
                  <a:gd name="connsiteY4" fmla="*/ 105882 h 105882"/>
                  <a:gd name="connsiteX5" fmla="*/ 0 w 105882"/>
                  <a:gd name="connsiteY5" fmla="*/ 40443 h 105882"/>
                  <a:gd name="connsiteX0" fmla="*/ 0 w 105882"/>
                  <a:gd name="connsiteY0" fmla="*/ 0 h 65439"/>
                  <a:gd name="connsiteX1" fmla="*/ 59918 w 105882"/>
                  <a:gd name="connsiteY1" fmla="*/ 2580 h 65439"/>
                  <a:gd name="connsiteX2" fmla="*/ 105882 w 105882"/>
                  <a:gd name="connsiteY2" fmla="*/ 0 h 65439"/>
                  <a:gd name="connsiteX3" fmla="*/ 85660 w 105882"/>
                  <a:gd name="connsiteY3" fmla="*/ 6543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0 h 65439"/>
                  <a:gd name="connsiteX1" fmla="*/ 59918 w 105882"/>
                  <a:gd name="connsiteY1" fmla="*/ 2580 h 65439"/>
                  <a:gd name="connsiteX2" fmla="*/ 105882 w 105882"/>
                  <a:gd name="connsiteY2" fmla="*/ 0 h 65439"/>
                  <a:gd name="connsiteX3" fmla="*/ 63025 w 105882"/>
                  <a:gd name="connsiteY3" fmla="*/ 4015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0 h 65439"/>
                  <a:gd name="connsiteX1" fmla="*/ 40075 w 105882"/>
                  <a:gd name="connsiteY1" fmla="*/ 23414 h 65439"/>
                  <a:gd name="connsiteX2" fmla="*/ 105882 w 105882"/>
                  <a:gd name="connsiteY2" fmla="*/ 0 h 65439"/>
                  <a:gd name="connsiteX3" fmla="*/ 63025 w 105882"/>
                  <a:gd name="connsiteY3" fmla="*/ 40159 h 65439"/>
                  <a:gd name="connsiteX4" fmla="*/ 20222 w 105882"/>
                  <a:gd name="connsiteY4" fmla="*/ 65439 h 65439"/>
                  <a:gd name="connsiteX5" fmla="*/ 0 w 105882"/>
                  <a:gd name="connsiteY5" fmla="*/ 0 h 65439"/>
                  <a:gd name="connsiteX0" fmla="*/ 0 w 105882"/>
                  <a:gd name="connsiteY0" fmla="*/ 39236 h 104675"/>
                  <a:gd name="connsiteX1" fmla="*/ 16569 w 105882"/>
                  <a:gd name="connsiteY1" fmla="*/ 0 h 104675"/>
                  <a:gd name="connsiteX2" fmla="*/ 105882 w 105882"/>
                  <a:gd name="connsiteY2" fmla="*/ 39236 h 104675"/>
                  <a:gd name="connsiteX3" fmla="*/ 63025 w 105882"/>
                  <a:gd name="connsiteY3" fmla="*/ 79395 h 104675"/>
                  <a:gd name="connsiteX4" fmla="*/ 20222 w 105882"/>
                  <a:gd name="connsiteY4" fmla="*/ 104675 h 104675"/>
                  <a:gd name="connsiteX5" fmla="*/ 0 w 105882"/>
                  <a:gd name="connsiteY5" fmla="*/ 39236 h 104675"/>
                  <a:gd name="connsiteX0" fmla="*/ 0 w 112734"/>
                  <a:gd name="connsiteY0" fmla="*/ 80919 h 104675"/>
                  <a:gd name="connsiteX1" fmla="*/ 23421 w 112734"/>
                  <a:gd name="connsiteY1" fmla="*/ 0 h 104675"/>
                  <a:gd name="connsiteX2" fmla="*/ 112734 w 112734"/>
                  <a:gd name="connsiteY2" fmla="*/ 39236 h 104675"/>
                  <a:gd name="connsiteX3" fmla="*/ 69877 w 112734"/>
                  <a:gd name="connsiteY3" fmla="*/ 79395 h 104675"/>
                  <a:gd name="connsiteX4" fmla="*/ 27074 w 112734"/>
                  <a:gd name="connsiteY4" fmla="*/ 104675 h 104675"/>
                  <a:gd name="connsiteX5" fmla="*/ 0 w 112734"/>
                  <a:gd name="connsiteY5" fmla="*/ 80919 h 104675"/>
                  <a:gd name="connsiteX0" fmla="*/ 0 w 112734"/>
                  <a:gd name="connsiteY0" fmla="*/ 80919 h 80919"/>
                  <a:gd name="connsiteX1" fmla="*/ 23421 w 112734"/>
                  <a:gd name="connsiteY1" fmla="*/ 0 h 80919"/>
                  <a:gd name="connsiteX2" fmla="*/ 112734 w 112734"/>
                  <a:gd name="connsiteY2" fmla="*/ 39236 h 80919"/>
                  <a:gd name="connsiteX3" fmla="*/ 69877 w 112734"/>
                  <a:gd name="connsiteY3" fmla="*/ 79395 h 80919"/>
                  <a:gd name="connsiteX4" fmla="*/ 52301 w 112734"/>
                  <a:gd name="connsiteY4" fmla="*/ 70956 h 80919"/>
                  <a:gd name="connsiteX5" fmla="*/ 0 w 112734"/>
                  <a:gd name="connsiteY5" fmla="*/ 80919 h 80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2734" h="80919">
                    <a:moveTo>
                      <a:pt x="0" y="80919"/>
                    </a:moveTo>
                    <a:lnTo>
                      <a:pt x="23421" y="0"/>
                    </a:lnTo>
                    <a:lnTo>
                      <a:pt x="112734" y="39236"/>
                    </a:lnTo>
                    <a:lnTo>
                      <a:pt x="69877" y="79395"/>
                    </a:lnTo>
                    <a:lnTo>
                      <a:pt x="52301" y="70956"/>
                    </a:lnTo>
                    <a:lnTo>
                      <a:pt x="0" y="80919"/>
                    </a:lnTo>
                    <a:close/>
                  </a:path>
                </a:pathLst>
              </a:custGeom>
              <a:solidFill>
                <a:srgbClr val="C00000"/>
              </a:solidFill>
              <a:ln w="63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CH">
                  <a:latin typeface="Calibri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A3 Paper (297x420 mm)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WSL Birmensdorf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Meile</dc:creator>
  <cp:lastModifiedBy>Rolf Meile</cp:lastModifiedBy>
  <cp:revision>189</cp:revision>
  <dcterms:created xsi:type="dcterms:W3CDTF">2006-11-20T21:02:43Z</dcterms:created>
  <dcterms:modified xsi:type="dcterms:W3CDTF">2020-10-15T12:08:32Z</dcterms:modified>
</cp:coreProperties>
</file>