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01600" cy="9601200" type="A3"/>
  <p:notesSz cx="6858000" cy="9144000"/>
  <p:defaultTextStyle>
    <a:defPPr>
      <a:defRPr lang="de-CH"/>
    </a:defPPr>
    <a:lvl1pPr algn="ctr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0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lf Meile" initials="R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EFD4"/>
    <a:srgbClr val="4D4D4D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90" autoAdjust="0"/>
    <p:restoredTop sz="50000" autoAdjust="0"/>
  </p:normalViewPr>
  <p:slideViewPr>
    <p:cSldViewPr snapToObjects="1" showGuides="1">
      <p:cViewPr varScale="1">
        <p:scale>
          <a:sx n="117" d="100"/>
          <a:sy n="117" d="100"/>
        </p:scale>
        <p:origin x="1880" y="92"/>
      </p:cViewPr>
      <p:guideLst>
        <p:guide orient="horz" pos="2570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102" d="100"/>
          <a:sy n="102" d="100"/>
        </p:scale>
        <p:origin x="-2550" y="-90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6A271-13B6-4145-A671-B6E4497DD11B}" type="datetimeFigureOut">
              <a:rPr lang="de-CH" smtClean="0"/>
              <a:t>16.09.2024</a:t>
            </a:fld>
            <a:endParaRPr lang="de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BC941C-90CD-4D4C-B12D-474E5EF163BE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8787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BC941C-90CD-4D4C-B12D-474E5EF163BE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10927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438" y="2982913"/>
            <a:ext cx="10880725" cy="2057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875" y="5440363"/>
            <a:ext cx="8959850" cy="2454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07C84-3AC5-4B92-B5A4-8128A870DA16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4D844-2447-4AE2-9FA0-0BFCC179E907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2113" y="384175"/>
            <a:ext cx="2879725" cy="8193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9763" y="384175"/>
            <a:ext cx="8489950" cy="8193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908E7-4D90-4ADC-976B-ABEDA1265F79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96F3FD-5CCF-4291-9A3C-BC52E7B5E818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025"/>
            <a:ext cx="10880725" cy="1908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8763"/>
            <a:ext cx="10880725" cy="21002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201F3-8CDA-42A4-9FB7-CB615DD1370B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763" y="2239963"/>
            <a:ext cx="5684837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0" y="2239963"/>
            <a:ext cx="5684838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37D8E-EC81-4581-91FB-17EEC904F221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763" y="2149475"/>
            <a:ext cx="5656262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763" y="3044825"/>
            <a:ext cx="5656262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2400" y="2149475"/>
            <a:ext cx="5659438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2400" y="3044825"/>
            <a:ext cx="5659438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8BBCCD-E842-4FF6-A0FC-680C2FAA7444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32B81-66F7-4DC6-ADD5-D734E048BFA9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B6EDB-9FEC-4D5F-90AA-5F3F84B74422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382588"/>
            <a:ext cx="4211637" cy="16271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388" y="382588"/>
            <a:ext cx="7156450" cy="8194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763" y="2009775"/>
            <a:ext cx="4211637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52742-27EA-4B11-B1FA-39B36DAB60A3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838" y="6721475"/>
            <a:ext cx="7680325" cy="7921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838" y="857250"/>
            <a:ext cx="7680325" cy="5761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838" y="7513638"/>
            <a:ext cx="7680325" cy="1127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DE13B-7659-4E2C-A019-884983914B5A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993" tIns="63997" rIns="127993" bIns="639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993" tIns="63997" rIns="127993" bIns="639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9763" y="8743950"/>
            <a:ext cx="29876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993" tIns="63997" rIns="127993" bIns="63997" numCol="1" anchor="t" anchorCtr="0" compatLnSpc="1">
            <a:prstTxWarp prst="textNoShape">
              <a:avLst/>
            </a:prstTxWarp>
          </a:bodyPr>
          <a:lstStyle>
            <a:lvl1pPr algn="l" defTabSz="1279525">
              <a:defRPr sz="2000"/>
            </a:lvl1pPr>
          </a:lstStyle>
          <a:p>
            <a:endParaRPr lang="de-C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563" y="8743950"/>
            <a:ext cx="40544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993" tIns="63997" rIns="127993" bIns="63997" numCol="1" anchor="t" anchorCtr="0" compatLnSpc="1">
            <a:prstTxWarp prst="textNoShape">
              <a:avLst/>
            </a:prstTxWarp>
          </a:bodyPr>
          <a:lstStyle>
            <a:lvl1pPr defTabSz="1279525">
              <a:defRPr sz="2000"/>
            </a:lvl1pPr>
          </a:lstStyle>
          <a:p>
            <a:endParaRPr lang="de-C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163" y="8743950"/>
            <a:ext cx="29876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993" tIns="63997" rIns="127993" bIns="63997" numCol="1" anchor="t" anchorCtr="0" compatLnSpc="1">
            <a:prstTxWarp prst="textNoShape">
              <a:avLst/>
            </a:prstTxWarp>
          </a:bodyPr>
          <a:lstStyle>
            <a:lvl1pPr algn="r" defTabSz="1279525">
              <a:defRPr sz="2000"/>
            </a:lvl1pPr>
          </a:lstStyle>
          <a:p>
            <a:fld id="{5E436683-C183-4207-A48B-AB7E34C6E7B0}" type="slidenum">
              <a:rPr lang="de-CH"/>
              <a:pPr/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Arial" charset="0"/>
        </a:defRPr>
      </a:lvl2pPr>
      <a:lvl3pPr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Arial" charset="0"/>
        </a:defRPr>
      </a:lvl3pPr>
      <a:lvl4pPr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Arial" charset="0"/>
        </a:defRPr>
      </a:lvl4pPr>
      <a:lvl5pPr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Arial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Arial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Arial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Arial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100">
          <a:solidFill>
            <a:schemeClr val="tx2"/>
          </a:solidFill>
          <a:latin typeface="Arial" charset="0"/>
        </a:defRPr>
      </a:lvl9pPr>
    </p:titleStyle>
    <p:bodyStyle>
      <a:lvl1pPr marL="479425" indent="-479425" algn="l" defTabSz="1279525" rtl="0" fontAlgn="base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398463" algn="l" defTabSz="1279525" rtl="0" fontAlgn="base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600200" indent="-320675" algn="l" defTabSz="1279525" rtl="0" fontAlgn="base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</a:defRPr>
      </a:lvl3pPr>
      <a:lvl4pPr marL="2239963" indent="-320675" algn="l" defTabSz="1279525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78138" indent="-317500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335338" indent="-317500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3792538" indent="-317500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249738" indent="-317500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4706938" indent="-317500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" name="Text Box 194"/>
          <p:cNvSpPr txBox="1">
            <a:spLocks noChangeArrowheads="1"/>
          </p:cNvSpPr>
          <p:nvPr/>
        </p:nvSpPr>
        <p:spPr bwMode="auto">
          <a:xfrm>
            <a:off x="4889371" y="1128090"/>
            <a:ext cx="2952231" cy="223459"/>
          </a:xfrm>
          <a:prstGeom prst="rect">
            <a:avLst/>
          </a:prstGeom>
          <a:solidFill>
            <a:schemeClr val="bg2"/>
          </a:solidFill>
          <a:ln w="1905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defTabSz="1279525">
              <a:spcBef>
                <a:spcPct val="50000"/>
              </a:spcBef>
            </a:pPr>
            <a:r>
              <a:rPr lang="de-CH" sz="800" b="1" dirty="0">
                <a:solidFill>
                  <a:schemeClr val="bg1"/>
                </a:solidFill>
                <a:latin typeface="Calibri" pitchFamily="34" charset="0"/>
              </a:rPr>
              <a:t>  Sample ER </a:t>
            </a:r>
            <a:r>
              <a:rPr lang="de-CH" sz="800" b="1">
                <a:solidFill>
                  <a:schemeClr val="bg1"/>
                </a:solidFill>
                <a:latin typeface="Calibri" pitchFamily="34" charset="0"/>
              </a:rPr>
              <a:t>v04 11.10.2024</a:t>
            </a:r>
            <a:endParaRPr lang="de-CH" sz="8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63" name="Rectangle 205"/>
          <p:cNvSpPr>
            <a:spLocks noChangeArrowheads="1"/>
          </p:cNvSpPr>
          <p:nvPr/>
        </p:nvSpPr>
        <p:spPr bwMode="auto">
          <a:xfrm>
            <a:off x="3634801" y="2370250"/>
            <a:ext cx="1463699" cy="18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b="1">
                <a:latin typeface="Calibri" pitchFamily="34" charset="0"/>
              </a:rPr>
              <a:t>BESTREST</a:t>
            </a:r>
          </a:p>
        </p:txBody>
      </p:sp>
      <p:cxnSp>
        <p:nvCxnSpPr>
          <p:cNvPr id="164" name="AutoShape 206"/>
          <p:cNvCxnSpPr>
            <a:cxnSpLocks noChangeShapeType="1"/>
            <a:stCxn id="163" idx="1"/>
            <a:endCxn id="165" idx="4"/>
          </p:cNvCxnSpPr>
          <p:nvPr/>
        </p:nvCxnSpPr>
        <p:spPr bwMode="auto">
          <a:xfrm flipH="1" flipV="1">
            <a:off x="3625041" y="1668140"/>
            <a:ext cx="9760" cy="79211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65" name="Oval 207"/>
          <p:cNvSpPr>
            <a:spLocks noChangeArrowheads="1"/>
          </p:cNvSpPr>
          <p:nvPr/>
        </p:nvSpPr>
        <p:spPr bwMode="auto">
          <a:xfrm>
            <a:off x="3175041" y="1488140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u="sng">
                <a:latin typeface="Calibri" pitchFamily="34" charset="0"/>
              </a:rPr>
              <a:t>BestRestID</a:t>
            </a:r>
          </a:p>
        </p:txBody>
      </p:sp>
      <p:sp>
        <p:nvSpPr>
          <p:cNvPr id="166" name="Oval 212"/>
          <p:cNvSpPr>
            <a:spLocks noChangeArrowheads="1"/>
          </p:cNvSpPr>
          <p:nvPr/>
        </p:nvSpPr>
        <p:spPr bwMode="auto">
          <a:xfrm>
            <a:off x="3167739" y="1668140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BestRestName</a:t>
            </a:r>
          </a:p>
        </p:txBody>
      </p:sp>
      <p:cxnSp>
        <p:nvCxnSpPr>
          <p:cNvPr id="167" name="AutoShape 213"/>
          <p:cNvCxnSpPr>
            <a:cxnSpLocks noChangeShapeType="1"/>
            <a:stCxn id="163" idx="1"/>
            <a:endCxn id="166" idx="4"/>
          </p:cNvCxnSpPr>
          <p:nvPr/>
        </p:nvCxnSpPr>
        <p:spPr bwMode="auto">
          <a:xfrm flipH="1" flipV="1">
            <a:off x="3617739" y="1848140"/>
            <a:ext cx="17062" cy="61211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80" name="Oval 184"/>
          <p:cNvSpPr>
            <a:spLocks noChangeArrowheads="1"/>
          </p:cNvSpPr>
          <p:nvPr/>
        </p:nvSpPr>
        <p:spPr bwMode="auto">
          <a:xfrm>
            <a:off x="7001901" y="2511946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OpinionText</a:t>
            </a:r>
          </a:p>
        </p:txBody>
      </p:sp>
      <p:cxnSp>
        <p:nvCxnSpPr>
          <p:cNvPr id="481" name="AutoShape 185"/>
          <p:cNvCxnSpPr>
            <a:cxnSpLocks noChangeShapeType="1"/>
            <a:stCxn id="417" idx="3"/>
            <a:endCxn id="480" idx="2"/>
          </p:cNvCxnSpPr>
          <p:nvPr/>
        </p:nvCxnSpPr>
        <p:spPr bwMode="auto">
          <a:xfrm flipV="1">
            <a:off x="6942085" y="2601946"/>
            <a:ext cx="59816" cy="236394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31" name="Oval 212"/>
          <p:cNvSpPr>
            <a:spLocks noChangeArrowheads="1"/>
          </p:cNvSpPr>
          <p:nvPr/>
        </p:nvSpPr>
        <p:spPr bwMode="auto">
          <a:xfrm>
            <a:off x="3160350" y="1828960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StreetName</a:t>
            </a:r>
          </a:p>
        </p:txBody>
      </p:sp>
      <p:cxnSp>
        <p:nvCxnSpPr>
          <p:cNvPr id="332" name="AutoShape 213"/>
          <p:cNvCxnSpPr>
            <a:cxnSpLocks noChangeShapeType="1"/>
            <a:stCxn id="163" idx="1"/>
            <a:endCxn id="331" idx="4"/>
          </p:cNvCxnSpPr>
          <p:nvPr/>
        </p:nvCxnSpPr>
        <p:spPr bwMode="auto">
          <a:xfrm flipH="1" flipV="1">
            <a:off x="3610350" y="2008960"/>
            <a:ext cx="24451" cy="45129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39" name="AutoShape 213"/>
          <p:cNvCxnSpPr>
            <a:cxnSpLocks noChangeShapeType="1"/>
            <a:stCxn id="379" idx="1"/>
            <a:endCxn id="338" idx="4"/>
          </p:cNvCxnSpPr>
          <p:nvPr/>
        </p:nvCxnSpPr>
        <p:spPr bwMode="auto">
          <a:xfrm flipV="1">
            <a:off x="514934" y="3051570"/>
            <a:ext cx="70996" cy="33322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353" name="AutoShape 113"/>
          <p:cNvCxnSpPr>
            <a:cxnSpLocks noChangeShapeType="1"/>
            <a:stCxn id="163" idx="1"/>
            <a:endCxn id="381" idx="3"/>
          </p:cNvCxnSpPr>
          <p:nvPr/>
        </p:nvCxnSpPr>
        <p:spPr bwMode="auto">
          <a:xfrm flipH="1">
            <a:off x="3436519" y="2460250"/>
            <a:ext cx="198282" cy="626244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81" name="Diamond 380"/>
          <p:cNvSpPr/>
          <p:nvPr/>
        </p:nvSpPr>
        <p:spPr bwMode="auto">
          <a:xfrm>
            <a:off x="1864170" y="2963298"/>
            <a:ext cx="1572349" cy="246392"/>
          </a:xfrm>
          <a:prstGeom prst="diamond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800" b="1">
                <a:latin typeface="Calibri" pitchFamily="34" charset="0"/>
              </a:rPr>
              <a:t>is located at</a:t>
            </a:r>
            <a:endParaRPr kumimoji="0" lang="de-CH" sz="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cxnSp>
        <p:nvCxnSpPr>
          <p:cNvPr id="382" name="AutoShape 113"/>
          <p:cNvCxnSpPr>
            <a:cxnSpLocks noChangeShapeType="1"/>
            <a:stCxn id="379" idx="3"/>
            <a:endCxn id="381" idx="1"/>
          </p:cNvCxnSpPr>
          <p:nvPr/>
        </p:nvCxnSpPr>
        <p:spPr bwMode="auto">
          <a:xfrm flipV="1">
            <a:off x="1576130" y="3086494"/>
            <a:ext cx="288040" cy="298299"/>
          </a:xfrm>
          <a:prstGeom prst="straightConnector1">
            <a:avLst/>
          </a:pr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83" name="Oval 212"/>
          <p:cNvSpPr>
            <a:spLocks noChangeArrowheads="1"/>
          </p:cNvSpPr>
          <p:nvPr/>
        </p:nvSpPr>
        <p:spPr bwMode="auto">
          <a:xfrm>
            <a:off x="137584" y="3036380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ZipDescription</a:t>
            </a:r>
          </a:p>
        </p:txBody>
      </p:sp>
      <p:cxnSp>
        <p:nvCxnSpPr>
          <p:cNvPr id="388" name="AutoShape 213"/>
          <p:cNvCxnSpPr>
            <a:cxnSpLocks noChangeShapeType="1"/>
            <a:stCxn id="379" idx="1"/>
            <a:endCxn id="383" idx="4"/>
          </p:cNvCxnSpPr>
          <p:nvPr/>
        </p:nvCxnSpPr>
        <p:spPr bwMode="auto">
          <a:xfrm flipV="1">
            <a:off x="514934" y="3216380"/>
            <a:ext cx="72650" cy="16841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38" name="Oval 212"/>
          <p:cNvSpPr>
            <a:spLocks noChangeArrowheads="1"/>
          </p:cNvSpPr>
          <p:nvPr/>
        </p:nvSpPr>
        <p:spPr bwMode="auto">
          <a:xfrm>
            <a:off x="135930" y="2871570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u="sng">
                <a:latin typeface="Calibri" pitchFamily="34" charset="0"/>
              </a:rPr>
              <a:t>ZipCode</a:t>
            </a:r>
          </a:p>
        </p:txBody>
      </p:sp>
      <p:cxnSp>
        <p:nvCxnSpPr>
          <p:cNvPr id="400" name="AutoShape 213"/>
          <p:cNvCxnSpPr>
            <a:cxnSpLocks noChangeShapeType="1"/>
            <a:stCxn id="402" idx="1"/>
            <a:endCxn id="407" idx="4"/>
          </p:cNvCxnSpPr>
          <p:nvPr/>
        </p:nvCxnSpPr>
        <p:spPr bwMode="auto">
          <a:xfrm flipV="1">
            <a:off x="474189" y="2093269"/>
            <a:ext cx="183751" cy="323336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01" name="AutoShape 113"/>
          <p:cNvCxnSpPr>
            <a:cxnSpLocks noChangeShapeType="1"/>
            <a:stCxn id="163" idx="1"/>
            <a:endCxn id="403" idx="3"/>
          </p:cNvCxnSpPr>
          <p:nvPr/>
        </p:nvCxnSpPr>
        <p:spPr bwMode="auto">
          <a:xfrm flipH="1">
            <a:off x="3304370" y="2460250"/>
            <a:ext cx="330431" cy="33196"/>
          </a:xfrm>
          <a:prstGeom prst="straightConnector1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03" name="Diamond 402"/>
          <p:cNvSpPr/>
          <p:nvPr/>
        </p:nvSpPr>
        <p:spPr bwMode="auto">
          <a:xfrm>
            <a:off x="1732021" y="2370250"/>
            <a:ext cx="1572349" cy="246392"/>
          </a:xfrm>
          <a:prstGeom prst="diamond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800" b="1">
                <a:latin typeface="Calibri" pitchFamily="34" charset="0"/>
              </a:rPr>
              <a:t>is categorized</a:t>
            </a:r>
            <a:endParaRPr kumimoji="0" lang="de-CH" sz="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cxnSp>
        <p:nvCxnSpPr>
          <p:cNvPr id="404" name="AutoShape 113"/>
          <p:cNvCxnSpPr>
            <a:cxnSpLocks noChangeShapeType="1"/>
            <a:stCxn id="402" idx="3"/>
            <a:endCxn id="403" idx="1"/>
          </p:cNvCxnSpPr>
          <p:nvPr/>
        </p:nvCxnSpPr>
        <p:spPr bwMode="auto">
          <a:xfrm>
            <a:off x="1535385" y="2416605"/>
            <a:ext cx="196636" cy="76841"/>
          </a:xfrm>
          <a:prstGeom prst="straightConnector1">
            <a:avLst/>
          </a:pr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05" name="Oval 212"/>
          <p:cNvSpPr>
            <a:spLocks noChangeArrowheads="1"/>
          </p:cNvSpPr>
          <p:nvPr/>
        </p:nvSpPr>
        <p:spPr bwMode="auto">
          <a:xfrm>
            <a:off x="217880" y="2078079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FCCName</a:t>
            </a:r>
          </a:p>
        </p:txBody>
      </p:sp>
      <p:cxnSp>
        <p:nvCxnSpPr>
          <p:cNvPr id="406" name="AutoShape 213"/>
          <p:cNvCxnSpPr>
            <a:cxnSpLocks noChangeShapeType="1"/>
            <a:stCxn id="402" idx="1"/>
            <a:endCxn id="405" idx="4"/>
          </p:cNvCxnSpPr>
          <p:nvPr/>
        </p:nvCxnSpPr>
        <p:spPr bwMode="auto">
          <a:xfrm flipV="1">
            <a:off x="474189" y="2258079"/>
            <a:ext cx="193691" cy="158526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07" name="Oval 212"/>
          <p:cNvSpPr>
            <a:spLocks noChangeArrowheads="1"/>
          </p:cNvSpPr>
          <p:nvPr/>
        </p:nvSpPr>
        <p:spPr bwMode="auto">
          <a:xfrm>
            <a:off x="207940" y="1913269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u="sng">
                <a:latin typeface="Calibri" pitchFamily="34" charset="0"/>
              </a:rPr>
              <a:t>FCCCode</a:t>
            </a:r>
          </a:p>
        </p:txBody>
      </p:sp>
      <p:sp>
        <p:nvSpPr>
          <p:cNvPr id="416" name="Rectangle 205"/>
          <p:cNvSpPr>
            <a:spLocks noChangeArrowheads="1"/>
          </p:cNvSpPr>
          <p:nvPr/>
        </p:nvSpPr>
        <p:spPr bwMode="auto">
          <a:xfrm>
            <a:off x="5968890" y="3972510"/>
            <a:ext cx="1080000" cy="18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b="1">
                <a:latin typeface="Calibri" pitchFamily="34" charset="0"/>
              </a:rPr>
              <a:t>PERSON</a:t>
            </a:r>
          </a:p>
        </p:txBody>
      </p:sp>
      <p:sp>
        <p:nvSpPr>
          <p:cNvPr id="417" name="Diamond 416"/>
          <p:cNvSpPr/>
          <p:nvPr/>
        </p:nvSpPr>
        <p:spPr bwMode="auto">
          <a:xfrm>
            <a:off x="5502085" y="2748340"/>
            <a:ext cx="1440000" cy="180000"/>
          </a:xfrm>
          <a:prstGeom prst="diamond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800" b="1">
                <a:latin typeface="Calibri" pitchFamily="34" charset="0"/>
              </a:rPr>
              <a:t>reports</a:t>
            </a:r>
            <a:endParaRPr kumimoji="0" lang="de-CH" sz="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437" name="Oval 207"/>
          <p:cNvSpPr>
            <a:spLocks noChangeArrowheads="1"/>
          </p:cNvSpPr>
          <p:nvPr/>
        </p:nvSpPr>
        <p:spPr bwMode="auto">
          <a:xfrm>
            <a:off x="5309542" y="3288390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u="sng">
                <a:latin typeface="Calibri" pitchFamily="34" charset="0"/>
              </a:rPr>
              <a:t>PersID</a:t>
            </a:r>
          </a:p>
        </p:txBody>
      </p:sp>
      <p:cxnSp>
        <p:nvCxnSpPr>
          <p:cNvPr id="438" name="AutoShape 185"/>
          <p:cNvCxnSpPr>
            <a:cxnSpLocks noChangeShapeType="1"/>
            <a:stCxn id="416" idx="1"/>
            <a:endCxn id="440" idx="4"/>
          </p:cNvCxnSpPr>
          <p:nvPr/>
        </p:nvCxnSpPr>
        <p:spPr bwMode="auto">
          <a:xfrm flipH="1" flipV="1">
            <a:off x="5759542" y="3639379"/>
            <a:ext cx="209348" cy="423131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41" name="AutoShape 185"/>
          <p:cNvCxnSpPr>
            <a:cxnSpLocks noChangeShapeType="1"/>
            <a:stCxn id="416" idx="1"/>
            <a:endCxn id="437" idx="4"/>
          </p:cNvCxnSpPr>
          <p:nvPr/>
        </p:nvCxnSpPr>
        <p:spPr bwMode="auto">
          <a:xfrm flipH="1" flipV="1">
            <a:off x="5759542" y="3468390"/>
            <a:ext cx="209348" cy="59412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40" name="Oval 212"/>
          <p:cNvSpPr>
            <a:spLocks noChangeArrowheads="1"/>
          </p:cNvSpPr>
          <p:nvPr/>
        </p:nvSpPr>
        <p:spPr bwMode="auto">
          <a:xfrm>
            <a:off x="5309542" y="3459379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PersName</a:t>
            </a:r>
          </a:p>
        </p:txBody>
      </p:sp>
      <p:cxnSp>
        <p:nvCxnSpPr>
          <p:cNvPr id="447" name="AutoShape 113"/>
          <p:cNvCxnSpPr>
            <a:cxnSpLocks noChangeShapeType="1"/>
            <a:stCxn id="416" idx="0"/>
            <a:endCxn id="417" idx="2"/>
          </p:cNvCxnSpPr>
          <p:nvPr/>
        </p:nvCxnSpPr>
        <p:spPr bwMode="auto">
          <a:xfrm flipH="1" flipV="1">
            <a:off x="6222085" y="2928340"/>
            <a:ext cx="286805" cy="1044170"/>
          </a:xfrm>
          <a:prstGeom prst="straightConnector1">
            <a:avLst/>
          </a:pr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51" name="AutoShape 113"/>
          <p:cNvCxnSpPr>
            <a:cxnSpLocks noChangeShapeType="1"/>
            <a:stCxn id="417" idx="0"/>
            <a:endCxn id="163" idx="3"/>
          </p:cNvCxnSpPr>
          <p:nvPr/>
        </p:nvCxnSpPr>
        <p:spPr bwMode="auto">
          <a:xfrm flipH="1" flipV="1">
            <a:off x="5098500" y="2460250"/>
            <a:ext cx="1123585" cy="288090"/>
          </a:xfrm>
          <a:prstGeom prst="straightConnector1">
            <a:avLst/>
          </a:pr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55" name="Text Box 289"/>
          <p:cNvSpPr txBox="1">
            <a:spLocks noChangeArrowheads="1"/>
          </p:cNvSpPr>
          <p:nvPr/>
        </p:nvSpPr>
        <p:spPr bwMode="auto">
          <a:xfrm>
            <a:off x="5502085" y="2246837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M</a:t>
            </a:r>
          </a:p>
        </p:txBody>
      </p:sp>
      <p:sp>
        <p:nvSpPr>
          <p:cNvPr id="458" name="Text Box 289"/>
          <p:cNvSpPr txBox="1">
            <a:spLocks noChangeArrowheads="1"/>
          </p:cNvSpPr>
          <p:nvPr/>
        </p:nvSpPr>
        <p:spPr bwMode="auto">
          <a:xfrm>
            <a:off x="6508890" y="3324093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M</a:t>
            </a:r>
          </a:p>
        </p:txBody>
      </p:sp>
      <p:sp>
        <p:nvSpPr>
          <p:cNvPr id="459" name="Text Box 289"/>
          <p:cNvSpPr txBox="1">
            <a:spLocks noChangeArrowheads="1"/>
          </p:cNvSpPr>
          <p:nvPr/>
        </p:nvSpPr>
        <p:spPr bwMode="auto">
          <a:xfrm>
            <a:off x="1756180" y="3216380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1</a:t>
            </a:r>
          </a:p>
        </p:txBody>
      </p:sp>
      <p:sp>
        <p:nvSpPr>
          <p:cNvPr id="460" name="Text Box 289"/>
          <p:cNvSpPr txBox="1">
            <a:spLocks noChangeArrowheads="1"/>
          </p:cNvSpPr>
          <p:nvPr/>
        </p:nvSpPr>
        <p:spPr bwMode="auto">
          <a:xfrm>
            <a:off x="1543703" y="2493446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1</a:t>
            </a:r>
          </a:p>
        </p:txBody>
      </p:sp>
      <p:sp>
        <p:nvSpPr>
          <p:cNvPr id="461" name="Text Box 289"/>
          <p:cNvSpPr txBox="1">
            <a:spLocks noChangeArrowheads="1"/>
          </p:cNvSpPr>
          <p:nvPr/>
        </p:nvSpPr>
        <p:spPr bwMode="auto">
          <a:xfrm>
            <a:off x="3592410" y="2784923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M</a:t>
            </a:r>
          </a:p>
        </p:txBody>
      </p:sp>
      <p:sp>
        <p:nvSpPr>
          <p:cNvPr id="462" name="Text Box 289"/>
          <p:cNvSpPr txBox="1">
            <a:spLocks noChangeArrowheads="1"/>
          </p:cNvSpPr>
          <p:nvPr/>
        </p:nvSpPr>
        <p:spPr bwMode="auto">
          <a:xfrm>
            <a:off x="3268390" y="2280250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M</a:t>
            </a:r>
          </a:p>
        </p:txBody>
      </p:sp>
      <p:sp>
        <p:nvSpPr>
          <p:cNvPr id="379" name="Rectangle 183"/>
          <p:cNvSpPr>
            <a:spLocks noChangeArrowheads="1"/>
          </p:cNvSpPr>
          <p:nvPr/>
        </p:nvSpPr>
        <p:spPr bwMode="auto">
          <a:xfrm>
            <a:off x="514934" y="3305117"/>
            <a:ext cx="1061196" cy="15935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b="1">
                <a:latin typeface="Calibri" pitchFamily="34" charset="0"/>
              </a:rPr>
              <a:t>ZIP</a:t>
            </a:r>
          </a:p>
        </p:txBody>
      </p:sp>
      <p:sp>
        <p:nvSpPr>
          <p:cNvPr id="402" name="Rectangle 183"/>
          <p:cNvSpPr>
            <a:spLocks noChangeArrowheads="1"/>
          </p:cNvSpPr>
          <p:nvPr/>
        </p:nvSpPr>
        <p:spPr bwMode="auto">
          <a:xfrm>
            <a:off x="474189" y="2336929"/>
            <a:ext cx="1061196" cy="15935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b="1">
                <a:latin typeface="Calibri" pitchFamily="34" charset="0"/>
              </a:rPr>
              <a:t>FOODCOUNTRYCAT</a:t>
            </a:r>
          </a:p>
        </p:txBody>
      </p:sp>
      <p:sp>
        <p:nvSpPr>
          <p:cNvPr id="498" name="Oval 212"/>
          <p:cNvSpPr>
            <a:spLocks noChangeArrowheads="1"/>
          </p:cNvSpPr>
          <p:nvPr/>
        </p:nvSpPr>
        <p:spPr bwMode="auto">
          <a:xfrm>
            <a:off x="3206207" y="1990718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StreetNo</a:t>
            </a:r>
          </a:p>
        </p:txBody>
      </p:sp>
      <p:cxnSp>
        <p:nvCxnSpPr>
          <p:cNvPr id="499" name="AutoShape 213"/>
          <p:cNvCxnSpPr>
            <a:cxnSpLocks noChangeShapeType="1"/>
            <a:stCxn id="163" idx="1"/>
            <a:endCxn id="498" idx="4"/>
          </p:cNvCxnSpPr>
          <p:nvPr/>
        </p:nvCxnSpPr>
        <p:spPr bwMode="auto">
          <a:xfrm flipV="1">
            <a:off x="3634801" y="2170718"/>
            <a:ext cx="21406" cy="289532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3" name="Oval 184"/>
          <p:cNvSpPr>
            <a:spLocks noChangeArrowheads="1"/>
          </p:cNvSpPr>
          <p:nvPr/>
        </p:nvSpPr>
        <p:spPr bwMode="auto">
          <a:xfrm>
            <a:off x="7013010" y="2668186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OpinionDate</a:t>
            </a:r>
          </a:p>
        </p:txBody>
      </p:sp>
      <p:cxnSp>
        <p:nvCxnSpPr>
          <p:cNvPr id="54" name="AutoShape 185"/>
          <p:cNvCxnSpPr>
            <a:cxnSpLocks noChangeShapeType="1"/>
            <a:stCxn id="417" idx="3"/>
            <a:endCxn id="53" idx="2"/>
          </p:cNvCxnSpPr>
          <p:nvPr/>
        </p:nvCxnSpPr>
        <p:spPr bwMode="auto">
          <a:xfrm flipV="1">
            <a:off x="6942085" y="2758186"/>
            <a:ext cx="70925" cy="80154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46" name="AutoShape 185"/>
          <p:cNvCxnSpPr>
            <a:cxnSpLocks noChangeShapeType="1"/>
            <a:stCxn id="416" idx="1"/>
          </p:cNvCxnSpPr>
          <p:nvPr/>
        </p:nvCxnSpPr>
        <p:spPr bwMode="auto">
          <a:xfrm flipH="1" flipV="1">
            <a:off x="5770650" y="3630400"/>
            <a:ext cx="198240" cy="43211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47" name="Oval 212"/>
          <p:cNvSpPr>
            <a:spLocks noChangeArrowheads="1"/>
          </p:cNvSpPr>
          <p:nvPr/>
        </p:nvSpPr>
        <p:spPr bwMode="auto">
          <a:xfrm>
            <a:off x="5320650" y="3621389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PersFirstName</a:t>
            </a:r>
          </a:p>
        </p:txBody>
      </p:sp>
      <p:sp>
        <p:nvSpPr>
          <p:cNvPr id="2" name="Oval 184">
            <a:extLst>
              <a:ext uri="{FF2B5EF4-FFF2-40B4-BE49-F238E27FC236}">
                <a16:creationId xmlns:a16="http://schemas.microsoft.com/office/drawing/2014/main" id="{DEB1EBC1-A616-5FE6-0524-80B06D444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580" y="6403935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ObjectID</a:t>
            </a:r>
          </a:p>
        </p:txBody>
      </p:sp>
      <p:sp>
        <p:nvSpPr>
          <p:cNvPr id="3" name="Rectangle 183">
            <a:extLst>
              <a:ext uri="{FF2B5EF4-FFF2-40B4-BE49-F238E27FC236}">
                <a16:creationId xmlns:a16="http://schemas.microsoft.com/office/drawing/2014/main" id="{E050DA1B-F9DF-6772-016B-119CB6704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893" y="5732417"/>
            <a:ext cx="1080000" cy="18000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b="1" dirty="0">
                <a:latin typeface="Calibri" pitchFamily="34" charset="0"/>
              </a:rPr>
              <a:t>SLOPTIMESTATE</a:t>
            </a:r>
          </a:p>
        </p:txBody>
      </p:sp>
      <p:cxnSp>
        <p:nvCxnSpPr>
          <p:cNvPr id="4" name="AutoShape 198">
            <a:extLst>
              <a:ext uri="{FF2B5EF4-FFF2-40B4-BE49-F238E27FC236}">
                <a16:creationId xmlns:a16="http://schemas.microsoft.com/office/drawing/2014/main" id="{018F584C-D572-D528-6160-13F5478A4AA9}"/>
              </a:ext>
            </a:extLst>
          </p:cNvPr>
          <p:cNvCxnSpPr>
            <a:cxnSpLocks noChangeShapeType="1"/>
            <a:stCxn id="3" idx="1"/>
            <a:endCxn id="10" idx="4"/>
          </p:cNvCxnSpPr>
          <p:nvPr/>
        </p:nvCxnSpPr>
        <p:spPr bwMode="auto">
          <a:xfrm flipH="1" flipV="1">
            <a:off x="962207" y="5791825"/>
            <a:ext cx="294686" cy="30592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5" name="Rectangle 183">
            <a:extLst>
              <a:ext uri="{FF2B5EF4-FFF2-40B4-BE49-F238E27FC236}">
                <a16:creationId xmlns:a16="http://schemas.microsoft.com/office/drawing/2014/main" id="{748E0F80-5006-AC07-360B-7EB63CCFE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361" y="6522466"/>
            <a:ext cx="1080000" cy="180000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b="1">
                <a:latin typeface="Calibri" pitchFamily="34" charset="0"/>
              </a:rPr>
              <a:t>SLOPLINE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81AF8F99-92C7-9C38-F288-84EDFEFBD2C4}"/>
              </a:ext>
            </a:extLst>
          </p:cNvPr>
          <p:cNvSpPr/>
          <p:nvPr/>
        </p:nvSpPr>
        <p:spPr bwMode="auto">
          <a:xfrm>
            <a:off x="1068406" y="6090406"/>
            <a:ext cx="1440000" cy="180000"/>
          </a:xfrm>
          <a:prstGeom prst="diamond">
            <a:avLst/>
          </a:prstGeom>
          <a:solidFill>
            <a:schemeClr val="bg1"/>
          </a:solidFill>
          <a:ln w="38100" cap="flat" cmpd="dbl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defTabSz="1279525"/>
            <a:r>
              <a:rPr lang="de-CH" sz="800" b="1">
                <a:latin typeface="Calibri" pitchFamily="34" charset="0"/>
              </a:rPr>
              <a:t>consists of</a:t>
            </a:r>
            <a:endParaRPr kumimoji="0" lang="de-CH" sz="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cxnSp>
        <p:nvCxnSpPr>
          <p:cNvPr id="8" name="AutoShape 113">
            <a:extLst>
              <a:ext uri="{FF2B5EF4-FFF2-40B4-BE49-F238E27FC236}">
                <a16:creationId xmlns:a16="http://schemas.microsoft.com/office/drawing/2014/main" id="{9ED4D5D7-987D-DC3B-64F8-5EC82851E555}"/>
              </a:ext>
            </a:extLst>
          </p:cNvPr>
          <p:cNvCxnSpPr>
            <a:cxnSpLocks noChangeShapeType="1"/>
            <a:endCxn id="3" idx="2"/>
          </p:cNvCxnSpPr>
          <p:nvPr/>
        </p:nvCxnSpPr>
        <p:spPr bwMode="auto">
          <a:xfrm rot="5400000" flipH="1" flipV="1">
            <a:off x="1707115" y="6000629"/>
            <a:ext cx="177989" cy="156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9" name="AutoShape 113">
            <a:extLst>
              <a:ext uri="{FF2B5EF4-FFF2-40B4-BE49-F238E27FC236}">
                <a16:creationId xmlns:a16="http://schemas.microsoft.com/office/drawing/2014/main" id="{191265A0-D973-CB7E-5B9C-E8A86F4DD880}"/>
              </a:ext>
            </a:extLst>
          </p:cNvPr>
          <p:cNvCxnSpPr>
            <a:cxnSpLocks noChangeShapeType="1"/>
            <a:stCxn id="5" idx="0"/>
            <a:endCxn id="7" idx="2"/>
          </p:cNvCxnSpPr>
          <p:nvPr/>
        </p:nvCxnSpPr>
        <p:spPr bwMode="auto">
          <a:xfrm flipH="1" flipV="1">
            <a:off x="1788406" y="6270406"/>
            <a:ext cx="955" cy="252060"/>
          </a:xfrm>
          <a:prstGeom prst="straightConnector1">
            <a:avLst/>
          </a:prstGeom>
          <a:noFill/>
          <a:ln w="38100" cmpd="dbl">
            <a:solidFill>
              <a:schemeClr val="bg2"/>
            </a:solidFill>
            <a:round/>
            <a:headEnd/>
            <a:tailEnd/>
          </a:ln>
          <a:effectLst/>
        </p:spPr>
      </p:cxnSp>
      <p:sp>
        <p:nvSpPr>
          <p:cNvPr id="10" name="Oval 184">
            <a:extLst>
              <a:ext uri="{FF2B5EF4-FFF2-40B4-BE49-F238E27FC236}">
                <a16:creationId xmlns:a16="http://schemas.microsoft.com/office/drawing/2014/main" id="{15839BF9-3CB9-124B-929B-F09300A56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07" y="5611825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u="sng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SlopYear</a:t>
            </a: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6C1B91F2-76F2-C06B-35DF-884C81FDF34F}"/>
              </a:ext>
            </a:extLst>
          </p:cNvPr>
          <p:cNvSpPr/>
          <p:nvPr/>
        </p:nvSpPr>
        <p:spPr bwMode="auto">
          <a:xfrm>
            <a:off x="1075630" y="5395795"/>
            <a:ext cx="1440000" cy="180000"/>
          </a:xfrm>
          <a:prstGeom prst="diamond">
            <a:avLst/>
          </a:prstGeom>
          <a:solidFill>
            <a:schemeClr val="bg1"/>
          </a:solidFill>
          <a:ln w="38100" cap="flat" cmpd="dbl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CH" sz="800" b="1">
                <a:latin typeface="Calibri" pitchFamily="34" charset="0"/>
              </a:rPr>
              <a:t>has</a:t>
            </a:r>
            <a:endParaRPr kumimoji="0" lang="de-CH" sz="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cxnSp>
        <p:nvCxnSpPr>
          <p:cNvPr id="12" name="AutoShape 113">
            <a:extLst>
              <a:ext uri="{FF2B5EF4-FFF2-40B4-BE49-F238E27FC236}">
                <a16:creationId xmlns:a16="http://schemas.microsoft.com/office/drawing/2014/main" id="{7C617CD1-9381-30BC-3452-642716BE92B7}"/>
              </a:ext>
            </a:extLst>
          </p:cNvPr>
          <p:cNvCxnSpPr>
            <a:cxnSpLocks noChangeShapeType="1"/>
            <a:stCxn id="3" idx="0"/>
            <a:endCxn id="11" idx="2"/>
          </p:cNvCxnSpPr>
          <p:nvPr/>
        </p:nvCxnSpPr>
        <p:spPr bwMode="auto">
          <a:xfrm flipH="1" flipV="1">
            <a:off x="1795630" y="5575795"/>
            <a:ext cx="1263" cy="156622"/>
          </a:xfrm>
          <a:prstGeom prst="straightConnector1">
            <a:avLst/>
          </a:prstGeom>
          <a:noFill/>
          <a:ln w="38100" cmpd="dbl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</p:spPr>
      </p:cxnSp>
      <p:cxnSp>
        <p:nvCxnSpPr>
          <p:cNvPr id="13" name="AutoShape 185">
            <a:extLst>
              <a:ext uri="{FF2B5EF4-FFF2-40B4-BE49-F238E27FC236}">
                <a16:creationId xmlns:a16="http://schemas.microsoft.com/office/drawing/2014/main" id="{4CDAFAD7-6229-056D-EE4D-FB4F447991E1}"/>
              </a:ext>
            </a:extLst>
          </p:cNvPr>
          <p:cNvCxnSpPr>
            <a:cxnSpLocks noChangeShapeType="1"/>
            <a:stCxn id="5" idx="1"/>
            <a:endCxn id="2" idx="6"/>
          </p:cNvCxnSpPr>
          <p:nvPr/>
        </p:nvCxnSpPr>
        <p:spPr bwMode="auto">
          <a:xfrm flipH="1" flipV="1">
            <a:off x="1144580" y="6493935"/>
            <a:ext cx="104781" cy="118531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9" name="Rectangle 183">
            <a:extLst>
              <a:ext uri="{FF2B5EF4-FFF2-40B4-BE49-F238E27FC236}">
                <a16:creationId xmlns:a16="http://schemas.microsoft.com/office/drawing/2014/main" id="{0FF1EE61-2B25-A9DB-48F8-18DAA2CD1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8755" y="5071775"/>
            <a:ext cx="1080000" cy="18000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b="1">
                <a:latin typeface="Calibri" pitchFamily="34" charset="0"/>
              </a:rPr>
              <a:t>SLOPE</a:t>
            </a:r>
          </a:p>
        </p:txBody>
      </p:sp>
      <p:cxnSp>
        <p:nvCxnSpPr>
          <p:cNvPr id="20" name="AutoShape 113">
            <a:extLst>
              <a:ext uri="{FF2B5EF4-FFF2-40B4-BE49-F238E27FC236}">
                <a16:creationId xmlns:a16="http://schemas.microsoft.com/office/drawing/2014/main" id="{DBD66A81-FE55-945D-C6AE-FD96FFDFEF1C}"/>
              </a:ext>
            </a:extLst>
          </p:cNvPr>
          <p:cNvCxnSpPr>
            <a:cxnSpLocks noChangeShapeType="1"/>
            <a:endCxn id="19" idx="2"/>
          </p:cNvCxnSpPr>
          <p:nvPr/>
        </p:nvCxnSpPr>
        <p:spPr bwMode="auto">
          <a:xfrm rot="5400000" flipH="1" flipV="1">
            <a:off x="1714318" y="5321359"/>
            <a:ext cx="144020" cy="485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1" name="AutoShape 185">
            <a:extLst>
              <a:ext uri="{FF2B5EF4-FFF2-40B4-BE49-F238E27FC236}">
                <a16:creationId xmlns:a16="http://schemas.microsoft.com/office/drawing/2014/main" id="{F32ABE2A-F2EA-15A8-C867-2882CA04DDA9}"/>
              </a:ext>
            </a:extLst>
          </p:cNvPr>
          <p:cNvCxnSpPr>
            <a:cxnSpLocks noChangeShapeType="1"/>
            <a:stCxn id="19" idx="3"/>
            <a:endCxn id="26" idx="6"/>
          </p:cNvCxnSpPr>
          <p:nvPr/>
        </p:nvCxnSpPr>
        <p:spPr bwMode="auto">
          <a:xfrm flipV="1">
            <a:off x="2328755" y="4644076"/>
            <a:ext cx="976125" cy="517699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2" name="Oval 184">
            <a:extLst>
              <a:ext uri="{FF2B5EF4-FFF2-40B4-BE49-F238E27FC236}">
                <a16:creationId xmlns:a16="http://schemas.microsoft.com/office/drawing/2014/main" id="{6848368E-5AB8-5176-78F2-AC92C1421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4880" y="4337761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u="sng">
                <a:latin typeface="Calibri" pitchFamily="34" charset="0"/>
              </a:rPr>
              <a:t>SlopeID</a:t>
            </a:r>
          </a:p>
        </p:txBody>
      </p:sp>
      <p:cxnSp>
        <p:nvCxnSpPr>
          <p:cNvPr id="23" name="AutoShape 185">
            <a:extLst>
              <a:ext uri="{FF2B5EF4-FFF2-40B4-BE49-F238E27FC236}">
                <a16:creationId xmlns:a16="http://schemas.microsoft.com/office/drawing/2014/main" id="{595588E8-D7DD-E2BD-21C7-A7C7E7F317C9}"/>
              </a:ext>
            </a:extLst>
          </p:cNvPr>
          <p:cNvCxnSpPr>
            <a:cxnSpLocks noChangeShapeType="1"/>
            <a:stCxn id="19" idx="3"/>
            <a:endCxn id="22" idx="6"/>
          </p:cNvCxnSpPr>
          <p:nvPr/>
        </p:nvCxnSpPr>
        <p:spPr bwMode="auto">
          <a:xfrm flipV="1">
            <a:off x="2328755" y="4427761"/>
            <a:ext cx="976125" cy="734014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4" name="AutoShape 185">
            <a:extLst>
              <a:ext uri="{FF2B5EF4-FFF2-40B4-BE49-F238E27FC236}">
                <a16:creationId xmlns:a16="http://schemas.microsoft.com/office/drawing/2014/main" id="{83F72852-0032-95BC-A148-01EBFC29C141}"/>
              </a:ext>
            </a:extLst>
          </p:cNvPr>
          <p:cNvCxnSpPr>
            <a:cxnSpLocks noChangeShapeType="1"/>
            <a:stCxn id="19" idx="3"/>
            <a:endCxn id="27" idx="6"/>
          </p:cNvCxnSpPr>
          <p:nvPr/>
        </p:nvCxnSpPr>
        <p:spPr bwMode="auto">
          <a:xfrm flipV="1">
            <a:off x="2328755" y="4859821"/>
            <a:ext cx="976125" cy="301954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5" name="AutoShape 185">
            <a:extLst>
              <a:ext uri="{FF2B5EF4-FFF2-40B4-BE49-F238E27FC236}">
                <a16:creationId xmlns:a16="http://schemas.microsoft.com/office/drawing/2014/main" id="{69C48DBF-AA31-547B-83FE-B2DD4BF290D8}"/>
              </a:ext>
            </a:extLst>
          </p:cNvPr>
          <p:cNvCxnSpPr>
            <a:cxnSpLocks noChangeShapeType="1"/>
            <a:stCxn id="3" idx="1"/>
            <a:endCxn id="28" idx="6"/>
          </p:cNvCxnSpPr>
          <p:nvPr/>
        </p:nvCxnSpPr>
        <p:spPr bwMode="auto">
          <a:xfrm flipH="1">
            <a:off x="1195232" y="5822417"/>
            <a:ext cx="61661" cy="80459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6" name="Oval 184">
            <a:extLst>
              <a:ext uri="{FF2B5EF4-FFF2-40B4-BE49-F238E27FC236}">
                <a16:creationId xmlns:a16="http://schemas.microsoft.com/office/drawing/2014/main" id="{5E918F96-E515-B39E-7DBB-5827F920D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4880" y="4554076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DescNumb</a:t>
            </a:r>
          </a:p>
        </p:txBody>
      </p:sp>
      <p:sp>
        <p:nvSpPr>
          <p:cNvPr id="27" name="Oval 184">
            <a:extLst>
              <a:ext uri="{FF2B5EF4-FFF2-40B4-BE49-F238E27FC236}">
                <a16:creationId xmlns:a16="http://schemas.microsoft.com/office/drawing/2014/main" id="{C9172962-BE7B-847F-0BF7-BCF5CCC7A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4880" y="4769821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>
                <a:latin typeface="Calibri" pitchFamily="34" charset="0"/>
              </a:rPr>
              <a:t>SlopeName</a:t>
            </a:r>
          </a:p>
        </p:txBody>
      </p:sp>
      <p:sp>
        <p:nvSpPr>
          <p:cNvPr id="28" name="Oval 184">
            <a:extLst>
              <a:ext uri="{FF2B5EF4-FFF2-40B4-BE49-F238E27FC236}">
                <a16:creationId xmlns:a16="http://schemas.microsoft.com/office/drawing/2014/main" id="{51F7B568-50F6-FEA5-9903-FD40955C8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32" y="5812876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dirty="0" err="1">
                <a:latin typeface="Calibri" pitchFamily="34" charset="0"/>
              </a:rPr>
              <a:t>CreateReason</a:t>
            </a:r>
            <a:endParaRPr lang="de-CH" sz="800" dirty="0">
              <a:latin typeface="Calibri" pitchFamily="34" charset="0"/>
            </a:endParaRPr>
          </a:p>
        </p:txBody>
      </p:sp>
      <p:sp>
        <p:nvSpPr>
          <p:cNvPr id="29" name="Oval 184">
            <a:extLst>
              <a:ext uri="{FF2B5EF4-FFF2-40B4-BE49-F238E27FC236}">
                <a16:creationId xmlns:a16="http://schemas.microsoft.com/office/drawing/2014/main" id="{85194313-E04B-A755-F851-0DD023F65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178" y="6187753"/>
            <a:ext cx="900000" cy="180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23" tIns="45712" rIns="91423" bIns="45712" anchor="ctr"/>
          <a:lstStyle/>
          <a:p>
            <a:pPr defTabSz="1279525"/>
            <a:r>
              <a:rPr lang="de-CH" sz="800" u="sng">
                <a:solidFill>
                  <a:schemeClr val="bg2"/>
                </a:solidFill>
                <a:latin typeface="Calibri" pitchFamily="34" charset="0"/>
              </a:rPr>
              <a:t>SlopliID</a:t>
            </a:r>
          </a:p>
        </p:txBody>
      </p:sp>
      <p:cxnSp>
        <p:nvCxnSpPr>
          <p:cNvPr id="30" name="AutoShape 185">
            <a:extLst>
              <a:ext uri="{FF2B5EF4-FFF2-40B4-BE49-F238E27FC236}">
                <a16:creationId xmlns:a16="http://schemas.microsoft.com/office/drawing/2014/main" id="{7C48647B-B7A2-5F2E-DD44-824557D29E37}"/>
              </a:ext>
            </a:extLst>
          </p:cNvPr>
          <p:cNvCxnSpPr>
            <a:cxnSpLocks noChangeShapeType="1"/>
            <a:stCxn id="5" idx="1"/>
            <a:endCxn id="29" idx="6"/>
          </p:cNvCxnSpPr>
          <p:nvPr/>
        </p:nvCxnSpPr>
        <p:spPr bwMode="auto">
          <a:xfrm flipH="1" flipV="1">
            <a:off x="1120178" y="6277753"/>
            <a:ext cx="129183" cy="334713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31" name="Text Box 289">
            <a:extLst>
              <a:ext uri="{FF2B5EF4-FFF2-40B4-BE49-F238E27FC236}">
                <a16:creationId xmlns:a16="http://schemas.microsoft.com/office/drawing/2014/main" id="{B216F399-5327-48D7-0EB7-C333EB050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265" y="5226562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1</a:t>
            </a:r>
          </a:p>
        </p:txBody>
      </p:sp>
      <p:sp>
        <p:nvSpPr>
          <p:cNvPr id="32" name="Text Box 289">
            <a:extLst>
              <a:ext uri="{FF2B5EF4-FFF2-40B4-BE49-F238E27FC236}">
                <a16:creationId xmlns:a16="http://schemas.microsoft.com/office/drawing/2014/main" id="{539F84FE-6A71-A390-9B97-02DD34F5D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265" y="5514326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N</a:t>
            </a:r>
          </a:p>
        </p:txBody>
      </p:sp>
      <p:sp>
        <p:nvSpPr>
          <p:cNvPr id="33" name="Text Box 289">
            <a:extLst>
              <a:ext uri="{FF2B5EF4-FFF2-40B4-BE49-F238E27FC236}">
                <a16:creationId xmlns:a16="http://schemas.microsoft.com/office/drawing/2014/main" id="{2429563E-D766-E54F-BFDC-F29095A47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265" y="5911398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1</a:t>
            </a:r>
          </a:p>
        </p:txBody>
      </p:sp>
      <p:sp>
        <p:nvSpPr>
          <p:cNvPr id="34" name="Text Box 289">
            <a:extLst>
              <a:ext uri="{FF2B5EF4-FFF2-40B4-BE49-F238E27FC236}">
                <a16:creationId xmlns:a16="http://schemas.microsoft.com/office/drawing/2014/main" id="{5C6C5E52-ECA4-3426-CC64-5304CD03F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265" y="6278509"/>
            <a:ext cx="180000" cy="215427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wrap="square" lIns="91423" tIns="45712" rIns="91423" bIns="45712" anchor="ctr" anchorCtr="0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de-CH" sz="800" b="1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A3 Paper (297x420 mm)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Company>WSL Birmensdorf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Meile</dc:creator>
  <cp:lastModifiedBy>Rolf Meile</cp:lastModifiedBy>
  <cp:revision>186</cp:revision>
  <dcterms:created xsi:type="dcterms:W3CDTF">2006-11-20T21:02:43Z</dcterms:created>
  <dcterms:modified xsi:type="dcterms:W3CDTF">2024-09-16T08:03:49Z</dcterms:modified>
</cp:coreProperties>
</file>